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98" r:id="rId2"/>
    <p:sldId id="281" r:id="rId3"/>
    <p:sldId id="279" r:id="rId4"/>
    <p:sldId id="283" r:id="rId5"/>
    <p:sldId id="316" r:id="rId6"/>
    <p:sldId id="306" r:id="rId7"/>
    <p:sldId id="300" r:id="rId8"/>
    <p:sldId id="307" r:id="rId9"/>
    <p:sldId id="308" r:id="rId10"/>
    <p:sldId id="268" r:id="rId11"/>
    <p:sldId id="310" r:id="rId12"/>
    <p:sldId id="309" r:id="rId13"/>
    <p:sldId id="314" r:id="rId14"/>
    <p:sldId id="303" r:id="rId15"/>
    <p:sldId id="274" r:id="rId16"/>
    <p:sldId id="332" r:id="rId17"/>
    <p:sldId id="333" r:id="rId18"/>
    <p:sldId id="318" r:id="rId19"/>
    <p:sldId id="319" r:id="rId20"/>
    <p:sldId id="320" r:id="rId21"/>
    <p:sldId id="323" r:id="rId22"/>
    <p:sldId id="322" r:id="rId23"/>
    <p:sldId id="321" r:id="rId24"/>
    <p:sldId id="330" r:id="rId25"/>
    <p:sldId id="331" r:id="rId26"/>
    <p:sldId id="324" r:id="rId27"/>
    <p:sldId id="326" r:id="rId28"/>
    <p:sldId id="329" r:id="rId29"/>
  </p:sldIdLst>
  <p:sldSz cx="9144000" cy="6858000" type="screen4x3"/>
  <p:notesSz cx="6858000" cy="9637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3" autoAdjust="0"/>
  </p:normalViewPr>
  <p:slideViewPr>
    <p:cSldViewPr>
      <p:cViewPr varScale="1">
        <p:scale>
          <a:sx n="87" d="100"/>
          <a:sy n="87" d="100"/>
        </p:scale>
        <p:origin x="-72"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188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81886"/>
          </a:xfrm>
          <a:prstGeom prst="rect">
            <a:avLst/>
          </a:prstGeom>
        </p:spPr>
        <p:txBody>
          <a:bodyPr vert="horz" lIns="91440" tIns="45720" rIns="91440" bIns="45720" rtlCol="0"/>
          <a:lstStyle>
            <a:lvl1pPr algn="r">
              <a:defRPr sz="1200"/>
            </a:lvl1pPr>
          </a:lstStyle>
          <a:p>
            <a:fld id="{0FCA0EB0-B8C7-4996-9779-2367C01B8C3E}" type="datetimeFigureOut">
              <a:rPr lang="fr-FR" smtClean="0"/>
              <a:pPr/>
              <a:t>11/09/2012</a:t>
            </a:fld>
            <a:endParaRPr lang="fr-FR"/>
          </a:p>
        </p:txBody>
      </p:sp>
      <p:sp>
        <p:nvSpPr>
          <p:cNvPr id="4" name="Espace réservé de l'image des diapositives 3"/>
          <p:cNvSpPr>
            <a:spLocks noGrp="1" noRot="1" noChangeAspect="1"/>
          </p:cNvSpPr>
          <p:nvPr>
            <p:ph type="sldImg" idx="2"/>
          </p:nvPr>
        </p:nvSpPr>
        <p:spPr>
          <a:xfrm>
            <a:off x="1019175" y="722313"/>
            <a:ext cx="4819650" cy="36147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577914"/>
            <a:ext cx="5486400" cy="4336971"/>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54154"/>
            <a:ext cx="2971800" cy="48188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154154"/>
            <a:ext cx="2971800" cy="481886"/>
          </a:xfrm>
          <a:prstGeom prst="rect">
            <a:avLst/>
          </a:prstGeom>
        </p:spPr>
        <p:txBody>
          <a:bodyPr vert="horz" lIns="91440" tIns="45720" rIns="91440" bIns="45720" rtlCol="0" anchor="b"/>
          <a:lstStyle>
            <a:lvl1pPr algn="r">
              <a:defRPr sz="1200"/>
            </a:lvl1pPr>
          </a:lstStyle>
          <a:p>
            <a:fld id="{592C5BCE-A849-4958-854E-204BB7362AF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Savoir s’entrainer : </a:t>
            </a:r>
            <a:r>
              <a:rPr lang="fr-FR" baseline="0" dirty="0" smtClean="0"/>
              <a:t>Le savoir s’entrainer s’acquière lorsqu’il s’enseigne au même titre qu’un autre objet d’enseignement. Je ne fais pas le choix de dire que l’élève saura s’entrainer s’il est entrainé par l’enseignant.</a:t>
            </a:r>
          </a:p>
          <a:p>
            <a:r>
              <a:rPr lang="fr-FR" baseline="0" dirty="0" smtClean="0"/>
              <a:t>Cette démarche nécessite la dévolution progressive à l’élève de la construction de ce savoir (</a:t>
            </a:r>
            <a:r>
              <a:rPr lang="fr-FR" baseline="0" dirty="0" err="1" smtClean="0"/>
              <a:t>Dhellemmes</a:t>
            </a:r>
            <a:r>
              <a:rPr lang="fr-FR" baseline="0" dirty="0" smtClean="0"/>
              <a:t>).</a:t>
            </a:r>
          </a:p>
          <a:p>
            <a:r>
              <a:rPr lang="fr-FR" baseline="0" dirty="0" smtClean="0"/>
              <a:t>On s’adresse à des élèves qui </a:t>
            </a:r>
            <a:r>
              <a:rPr lang="fr-FR" baseline="0" dirty="0" err="1" smtClean="0"/>
              <a:t>préparetn</a:t>
            </a:r>
            <a:r>
              <a:rPr lang="fr-FR" baseline="0" dirty="0" smtClean="0"/>
              <a:t> le bac, d’où un rappel des textes.</a:t>
            </a:r>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Gestion =</a:t>
            </a:r>
            <a:r>
              <a:rPr lang="fr-FR" baseline="0" dirty="0" smtClean="0"/>
              <a:t> tout ce qui encadre la pratique:  travail à deux, volume dans la séance et la cycle, </a:t>
            </a:r>
            <a:r>
              <a:rPr lang="fr-FR" baseline="0" dirty="0" err="1" smtClean="0"/>
              <a:t>gesion</a:t>
            </a:r>
            <a:r>
              <a:rPr lang="fr-FR" baseline="0" dirty="0" smtClean="0"/>
              <a:t> du matériel et de la sécurité = arrangement évaluatif.</a:t>
            </a:r>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observant l’activité adaptative</a:t>
            </a:r>
            <a:r>
              <a:rPr lang="fr-FR" baseline="0" dirty="0" smtClean="0"/>
              <a:t> de l’élève.</a:t>
            </a:r>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L’important n’est pas tant le contenu</a:t>
            </a:r>
            <a:r>
              <a:rPr lang="fr-FR" baseline="0" dirty="0" smtClean="0"/>
              <a:t> de ce qui est dit par l’élève. C’est cohérent dans l’état actuel de ses connaissance, et il articule ses connaissances actuelles. Son analyse pourra évoluer.</a:t>
            </a:r>
            <a:endParaRPr lang="fr-FR" dirty="0" smtClean="0"/>
          </a:p>
          <a:p>
            <a:r>
              <a:rPr lang="fr-FR" dirty="0" smtClean="0"/>
              <a:t>*L’accent est mis sur les compétences méthodologiques (CM3 : analyser, concevoir des projets). </a:t>
            </a:r>
          </a:p>
          <a:p>
            <a:r>
              <a:rPr lang="fr-FR" baseline="0" dirty="0" smtClean="0"/>
              <a:t>**En l’occurrence il s’agit de manipuler des variables en fonction d’un objectif dans un contexte de vie particulier.</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a:t>
            </a:r>
            <a:r>
              <a:rPr lang="fr-FR" baseline="0" dirty="0" smtClean="0"/>
              <a:t> trouvant par lui-même la solution, l’élève à un sentiment de compétence, il sait petit à petit de mieux en mieux faire des choix pour s’entrainer efficacement.</a:t>
            </a:r>
          </a:p>
          <a:p>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a:t>
            </a:r>
            <a:r>
              <a:rPr lang="fr-FR" baseline="0" dirty="0" smtClean="0"/>
              <a:t> ne peut pas soulever des charges lourdes si on est pas en forme. J’impose deux séances de remise en forme (sauf cas particulier). On sait prendre en charge son entrainement si on a compris qu’en début de préparation (après une longue pose par exemple, il est nécessaire de programmer un volume important de travail avec des charges légères et des récupérations courtes. Ouvrir S1. Je demande de l’attention, on est entrain de mettre ne place des bases. Je demande beaucoup d’attention pour mettre les bases en place. Très vite vous serez orienté vers des situations plus proche de ce que vous avez envie de faire et de ce dont vous avez besoin chacun personnellement. Aujourd’hui on fonctionne tous ensemble. Si la séance se passe bien, dès la semaine prochaine on abordera les atelier avec charge.</a:t>
            </a:r>
          </a:p>
          <a:p>
            <a:r>
              <a:rPr lang="fr-FR" baseline="0" dirty="0" smtClean="0"/>
              <a:t>Je ne propose pas une séance de chaque mode de contraction pour ensuite leur de mander de choisir.</a:t>
            </a:r>
          </a:p>
          <a:p>
            <a:r>
              <a:rPr lang="fr-FR" baseline="0" dirty="0" smtClean="0"/>
              <a:t>Je leur propose une progression logique en terme d’entrainement, à savoir commencer par de la remise en forme avent de charger, jusqu’à déterminer 1RM. Ensuite, je travaille en fonction de mon contexte de vie, qui pourrait être me faire plaisir en travaillant lourd, même si je ne fais rien à côté.</a:t>
            </a:r>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None/>
            </a:pPr>
            <a:r>
              <a:rPr lang="fr-FR" sz="2800" dirty="0" smtClean="0"/>
              <a:t>A</a:t>
            </a:r>
            <a:r>
              <a:rPr lang="fr-FR" sz="1200" dirty="0" smtClean="0"/>
              <a:t>rrêté du 8 avril 2010.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Elles articulent compétences propres et compétences méthodologique, et se composent d’un ensemble de connaissances, capacités, attitudes permettant à l’élève de se comporter de façon adaptée et efficace face à une situation représentative de la richesse culturelle de l’APSA</a:t>
            </a:r>
          </a:p>
          <a:p>
            <a:pPr>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début du cycle on peut simplement</a:t>
            </a:r>
            <a:r>
              <a:rPr lang="fr-FR" baseline="0" dirty="0" smtClean="0"/>
              <a:t> avoir envie d’essayer pour se sentir fort ou par défi. Passer de ce que je vaux par rapport à autrui à ce que je peux et pourquoi je le fait, quels effet cela va avoir sur mon équilibre physique et psychique. Chacun doit construire son projet et petit à petit s’enrichir de connaissances, capacités et attitudes nouvelles pour parvenir réaliser son projet.</a:t>
            </a:r>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Font typeface="Wingdings" pitchFamily="2" charset="2"/>
              <a:buChar char="Ø"/>
            </a:pPr>
            <a:r>
              <a:rPr lang="fr-FR" dirty="0" smtClean="0"/>
              <a:t>*Outils de </a:t>
            </a:r>
            <a:r>
              <a:rPr lang="fr-FR" dirty="0" err="1" smtClean="0"/>
              <a:t>com</a:t>
            </a:r>
            <a:r>
              <a:rPr lang="fr-FR" dirty="0" smtClean="0"/>
              <a:t> – on est dans</a:t>
            </a:r>
            <a:r>
              <a:rPr lang="fr-FR" baseline="0" dirty="0" smtClean="0"/>
              <a:t> le les compétences </a:t>
            </a:r>
            <a:r>
              <a:rPr lang="fr-FR" baseline="0" dirty="0" err="1" smtClean="0"/>
              <a:t>méthodos</a:t>
            </a:r>
            <a:r>
              <a:rPr lang="fr-FR" baseline="0" dirty="0" smtClean="0"/>
              <a:t> et sociales </a:t>
            </a:r>
            <a:r>
              <a:rPr lang="fr-FR" sz="1200" u="sng" dirty="0" smtClean="0"/>
              <a:t>S’engager lucidement </a:t>
            </a:r>
            <a:r>
              <a:rPr lang="fr-FR" sz="1200" dirty="0" smtClean="0"/>
              <a:t>: </a:t>
            </a:r>
            <a:r>
              <a:rPr lang="fr-FR" sz="1200" b="1" dirty="0" smtClean="0">
                <a:solidFill>
                  <a:schemeClr val="accent1">
                    <a:lumMod val="60000"/>
                    <a:lumOff val="40000"/>
                  </a:schemeClr>
                </a:solidFill>
              </a:rPr>
              <a:t>se préparer à l’effort, connaitre ses limites</a:t>
            </a:r>
            <a:r>
              <a:rPr lang="fr-FR" sz="1200" dirty="0" smtClean="0"/>
              <a:t>, </a:t>
            </a:r>
            <a:r>
              <a:rPr lang="fr-FR" sz="1200" b="1" dirty="0" smtClean="0">
                <a:solidFill>
                  <a:schemeClr val="accent1">
                    <a:lumMod val="60000"/>
                    <a:lumOff val="40000"/>
                  </a:schemeClr>
                </a:solidFill>
              </a:rPr>
              <a:t>apprécier les effets de l’activité physique sur soi</a:t>
            </a:r>
            <a:r>
              <a:rPr lang="fr-FR" sz="1200" dirty="0" smtClean="0"/>
              <a:t>… (CM1)</a:t>
            </a:r>
          </a:p>
          <a:p>
            <a:pPr algn="just">
              <a:buFont typeface="Wingdings" pitchFamily="2" charset="2"/>
              <a:buChar char="Ø"/>
            </a:pPr>
            <a:r>
              <a:rPr lang="fr-FR" sz="1200" u="sng" dirty="0" smtClean="0"/>
              <a:t>Savoir utiliser différentes démarche pour apprendre à agir efficacement </a:t>
            </a:r>
            <a:r>
              <a:rPr lang="fr-FR" sz="1200" dirty="0" smtClean="0"/>
              <a:t>:, </a:t>
            </a:r>
            <a:r>
              <a:rPr lang="fr-FR" sz="1200" b="1" dirty="0" smtClean="0">
                <a:solidFill>
                  <a:schemeClr val="accent1">
                    <a:lumMod val="60000"/>
                    <a:lumOff val="40000"/>
                  </a:schemeClr>
                </a:solidFill>
              </a:rPr>
              <a:t>identifier, analyser</a:t>
            </a:r>
            <a:r>
              <a:rPr lang="fr-FR" sz="1200" dirty="0" smtClean="0"/>
              <a:t>, </a:t>
            </a:r>
            <a:r>
              <a:rPr lang="fr-FR" sz="1200" b="1" dirty="0" smtClean="0">
                <a:solidFill>
                  <a:schemeClr val="accent1">
                    <a:lumMod val="60000"/>
                    <a:lumOff val="40000"/>
                  </a:schemeClr>
                </a:solidFill>
              </a:rPr>
              <a:t>concevoir des projets </a:t>
            </a:r>
            <a:r>
              <a:rPr lang="fr-FR" sz="1200" dirty="0" smtClean="0"/>
              <a:t>(CM3).</a:t>
            </a:r>
            <a:r>
              <a:rPr lang="fr-FR" baseline="0" dirty="0" smtClean="0"/>
              <a:t> </a:t>
            </a:r>
            <a:endParaRPr lang="fr-FR" dirty="0" smtClean="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buFont typeface="Wingdings" pitchFamily="2" charset="2"/>
              <a:buChar char="Ø"/>
            </a:pPr>
            <a:r>
              <a:rPr lang="fr-FR" sz="1200" u="sng" dirty="0" smtClean="0"/>
              <a:t>Savoir utiliser différentes démarche pour apprendre à agir efficacement </a:t>
            </a:r>
            <a:r>
              <a:rPr lang="fr-FR" sz="1200" dirty="0" smtClean="0"/>
              <a:t>: observer, </a:t>
            </a:r>
            <a:r>
              <a:rPr lang="fr-FR" sz="1200" b="1" dirty="0" smtClean="0">
                <a:solidFill>
                  <a:schemeClr val="accent1">
                    <a:lumMod val="60000"/>
                    <a:lumOff val="40000"/>
                  </a:schemeClr>
                </a:solidFill>
              </a:rPr>
              <a:t>identifier, analyser</a:t>
            </a:r>
            <a:r>
              <a:rPr lang="fr-FR" sz="1200" dirty="0" smtClean="0"/>
              <a:t>,, évaluer la réussite et l’échec, (CM3).</a:t>
            </a:r>
          </a:p>
          <a:p>
            <a:pPr algn="just">
              <a:buNone/>
            </a:pPr>
            <a:r>
              <a:rPr lang="fr-FR" sz="1200" dirty="0" smtClean="0">
                <a:solidFill>
                  <a:srgbClr val="002060"/>
                </a:solidFill>
              </a:rPr>
              <a:t>En terminale : </a:t>
            </a:r>
          </a:p>
          <a:p>
            <a:pPr algn="just">
              <a:buFont typeface="Wingdings" pitchFamily="2" charset="2"/>
              <a:buChar char="Ø"/>
            </a:pPr>
            <a:r>
              <a:rPr lang="fr-FR" sz="1200" dirty="0" smtClean="0"/>
              <a:t>prise en charge de sa pratique physique</a:t>
            </a:r>
          </a:p>
          <a:p>
            <a:pPr algn="just">
              <a:buFont typeface="Wingdings" pitchFamily="2" charset="2"/>
              <a:buChar char="Ø"/>
            </a:pPr>
            <a:endParaRPr lang="fr-FR" sz="1200" dirty="0" smtClean="0"/>
          </a:p>
          <a:p>
            <a:pPr algn="just">
              <a:buFont typeface="Wingdings" pitchFamily="2" charset="2"/>
              <a:buChar char="Ø"/>
            </a:pPr>
            <a:r>
              <a:rPr lang="fr-FR" sz="1200" dirty="0" smtClean="0"/>
              <a:t>Quand je</a:t>
            </a:r>
            <a:r>
              <a:rPr lang="fr-FR" sz="1200" baseline="0" dirty="0" smtClean="0"/>
              <a:t> m’installe sur une atelier, c’est pas seulement pour pousser une charge. Se demander pourquoi je le fais, se centrer sur des parties précises du corps.</a:t>
            </a:r>
            <a:endParaRPr lang="fr-FR" sz="1200" dirty="0" smtClean="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est à 10’</a:t>
            </a:r>
            <a:endParaRPr lang="fr-FR" dirty="0"/>
          </a:p>
        </p:txBody>
      </p:sp>
      <p:sp>
        <p:nvSpPr>
          <p:cNvPr id="4" name="Espace réservé du numéro de diapositive 3"/>
          <p:cNvSpPr>
            <a:spLocks noGrp="1"/>
          </p:cNvSpPr>
          <p:nvPr>
            <p:ph type="sldNum" sz="quarter" idx="10"/>
          </p:nvPr>
        </p:nvSpPr>
        <p:spPr/>
        <p:txBody>
          <a:bodyPr/>
          <a:lstStyle/>
          <a:p>
            <a:fld id="{592C5BCE-A849-4958-854E-204BB7362AFF}"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FFECA11D-1999-48E1-8ADB-A5E9CFC58F0A}"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FFECA11D-1999-48E1-8ADB-A5E9CFC58F0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9AF9765-6FD7-49CE-9AAE-F4E259E08420}" type="datetimeFigureOut">
              <a:rPr lang="fr-FR" smtClean="0"/>
              <a:pPr/>
              <a:t>11/09/2012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ECA11D-1999-48E1-8ADB-A5E9CFC58F0A}" type="slidenum">
              <a:rPr lang="fr-FR" smtClean="0"/>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9AF9765-6FD7-49CE-9AAE-F4E259E08420}" type="datetimeFigureOut">
              <a:rPr lang="fr-FR" smtClean="0"/>
              <a:pPr/>
              <a:t>11/09/2012</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FECA11D-1999-48E1-8ADB-A5E9CFC58F0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aeep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32656"/>
            <a:ext cx="8229600" cy="1584176"/>
          </a:xfrm>
        </p:spPr>
        <p:txBody>
          <a:bodyPr>
            <a:normAutofit/>
          </a:bodyPr>
          <a:lstStyle/>
          <a:p>
            <a:r>
              <a:rPr lang="fr-FR" sz="4000" dirty="0" err="1" smtClean="0"/>
              <a:t>APprendre</a:t>
            </a:r>
            <a:r>
              <a:rPr lang="fr-FR" sz="4000" dirty="0" smtClean="0"/>
              <a:t> à évaluer par compétences</a:t>
            </a:r>
            <a:endParaRPr lang="fr-FR" sz="4000" dirty="0"/>
          </a:p>
        </p:txBody>
      </p:sp>
      <p:sp>
        <p:nvSpPr>
          <p:cNvPr id="3" name="Sous-titre 2"/>
          <p:cNvSpPr>
            <a:spLocks noGrp="1"/>
          </p:cNvSpPr>
          <p:nvPr>
            <p:ph type="subTitle" idx="1"/>
          </p:nvPr>
        </p:nvSpPr>
        <p:spPr>
          <a:xfrm>
            <a:off x="611560" y="1844824"/>
            <a:ext cx="6328792" cy="1008112"/>
          </a:xfrm>
        </p:spPr>
        <p:txBody>
          <a:bodyPr>
            <a:noAutofit/>
          </a:bodyPr>
          <a:lstStyle/>
          <a:p>
            <a:pPr algn="l"/>
            <a:r>
              <a:rPr lang="fr-FR" dirty="0" smtClean="0"/>
              <a:t>Forum EPS </a:t>
            </a:r>
          </a:p>
          <a:p>
            <a:pPr algn="l"/>
            <a:r>
              <a:rPr lang="fr-FR" dirty="0" smtClean="0"/>
              <a:t>Saint Quentin le 29 mars 2012</a:t>
            </a:r>
          </a:p>
        </p:txBody>
      </p:sp>
      <p:sp>
        <p:nvSpPr>
          <p:cNvPr id="4" name="Titre 1"/>
          <p:cNvSpPr txBox="1">
            <a:spLocks/>
          </p:cNvSpPr>
          <p:nvPr/>
        </p:nvSpPr>
        <p:spPr>
          <a:xfrm>
            <a:off x="539552" y="2996952"/>
            <a:ext cx="7772400" cy="2376264"/>
          </a:xfrm>
          <a:prstGeom prst="rect">
            <a:avLst/>
          </a:prstGeom>
        </p:spPr>
        <p:txBody>
          <a:bodyPr vert="horz" lIns="45720" tIns="0" rIns="45720" bIns="0" anchor="b">
            <a:normAutofit fontScale="90000" lnSpcReduction="20000"/>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t>Savoir s’entrainer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t>une démarche d’évaluation(s) en musculation en classe de terminale</a:t>
            </a:r>
            <a:r>
              <a:rPr kumimoji="0" lang="fr-FR" sz="4800" b="1" i="0" u="none" strike="noStrike" kern="1200" cap="all"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t>.</a:t>
            </a:r>
            <a:endParaRPr kumimoji="0" lang="fr-FR" sz="4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endParaRPr>
          </a:p>
        </p:txBody>
      </p:sp>
      <p:sp>
        <p:nvSpPr>
          <p:cNvPr id="5" name="ZoneTexte 4"/>
          <p:cNvSpPr txBox="1"/>
          <p:nvPr/>
        </p:nvSpPr>
        <p:spPr>
          <a:xfrm>
            <a:off x="827584" y="5373216"/>
            <a:ext cx="7920880" cy="523220"/>
          </a:xfrm>
          <a:prstGeom prst="rect">
            <a:avLst/>
          </a:prstGeom>
          <a:noFill/>
        </p:spPr>
        <p:txBody>
          <a:bodyPr wrap="square" rtlCol="0">
            <a:spAutoFit/>
          </a:bodyPr>
          <a:lstStyle/>
          <a:p>
            <a:r>
              <a:rPr lang="fr-FR" sz="1400" dirty="0" smtClean="0"/>
              <a:t>Frédéric </a:t>
            </a:r>
            <a:r>
              <a:rPr lang="fr-FR" sz="1400" dirty="0" err="1" smtClean="0"/>
              <a:t>Schwindenhammer</a:t>
            </a:r>
            <a:r>
              <a:rPr lang="fr-FR" sz="1400" dirty="0" smtClean="0"/>
              <a:t> - Lycée Marie Curie – Nogent sur Oise.</a:t>
            </a:r>
          </a:p>
          <a:p>
            <a:r>
              <a:rPr lang="fr-FR" sz="1400" dirty="0" smtClean="0"/>
              <a:t>Pour tout échange ou complément d’information: frederic.schwindenhammer@ac-amiens.fr</a:t>
            </a:r>
            <a:endParaRPr lang="fr-FR" sz="1400"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Autofit/>
          </a:bodyPr>
          <a:lstStyle/>
          <a:p>
            <a:r>
              <a:rPr lang="fr-FR" sz="2800" dirty="0" smtClean="0"/>
              <a:t>Validation des niveaux de compétences</a:t>
            </a:r>
            <a:endParaRPr lang="fr-FR" sz="2800" dirty="0"/>
          </a:p>
        </p:txBody>
      </p:sp>
      <p:graphicFrame>
        <p:nvGraphicFramePr>
          <p:cNvPr id="4" name="Tableau 3"/>
          <p:cNvGraphicFramePr>
            <a:graphicFrameLocks noGrp="1"/>
          </p:cNvGraphicFramePr>
          <p:nvPr/>
        </p:nvGraphicFramePr>
        <p:xfrm>
          <a:off x="395536" y="980728"/>
          <a:ext cx="8280920" cy="5518041"/>
        </p:xfrm>
        <a:graphic>
          <a:graphicData uri="http://schemas.openxmlformats.org/drawingml/2006/table">
            <a:tbl>
              <a:tblPr firstRow="1" bandRow="1">
                <a:tableStyleId>{5C22544A-7EE6-4342-B048-85BDC9FD1C3A}</a:tableStyleId>
              </a:tblPr>
              <a:tblGrid>
                <a:gridCol w="2880320"/>
                <a:gridCol w="2664296"/>
                <a:gridCol w="2736304"/>
              </a:tblGrid>
              <a:tr h="1728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dirty="0" smtClean="0"/>
                        <a:t>Je sais me positionner et diriger une</a:t>
                      </a:r>
                      <a:r>
                        <a:rPr lang="fr-FR" sz="1700" baseline="0" dirty="0" smtClean="0"/>
                        <a:t> </a:t>
                      </a:r>
                      <a:r>
                        <a:rPr lang="fr-FR" sz="1700" dirty="0" smtClean="0"/>
                        <a:t>charge optimale, en</a:t>
                      </a:r>
                      <a:r>
                        <a:rPr lang="fr-FR" sz="1700" baseline="0" dirty="0" smtClean="0"/>
                        <a:t> adoptant une respiration efficace. Je gère les récupérations.</a:t>
                      </a:r>
                    </a:p>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(Produire/ 10)</a:t>
                      </a:r>
                    </a:p>
                  </a:txBody>
                  <a:tcPr/>
                </a:tc>
                <a:tc>
                  <a:txBody>
                    <a:bodyPr/>
                    <a:lstStyle/>
                    <a:p>
                      <a:r>
                        <a:rPr lang="fr-FR" sz="1700" dirty="0" smtClean="0"/>
                        <a:t>Je sais choisir les groupes musculaires</a:t>
                      </a:r>
                      <a:r>
                        <a:rPr lang="fr-FR" sz="1700" baseline="0" dirty="0" smtClean="0"/>
                        <a:t>  et les </a:t>
                      </a:r>
                      <a:r>
                        <a:rPr lang="fr-FR" sz="1700" dirty="0" smtClean="0"/>
                        <a:t>exercices</a:t>
                      </a:r>
                      <a:r>
                        <a:rPr lang="fr-FR" sz="1700" baseline="0" dirty="0" smtClean="0"/>
                        <a:t> </a:t>
                      </a:r>
                      <a:r>
                        <a:rPr lang="fr-FR" sz="1700" dirty="0" smtClean="0"/>
                        <a:t>adaptés à mon contexte de vie.</a:t>
                      </a:r>
                    </a:p>
                    <a:p>
                      <a:r>
                        <a:rPr lang="fr-FR" sz="1700" dirty="0" smtClean="0"/>
                        <a:t>(Concevoir</a:t>
                      </a:r>
                      <a:r>
                        <a:rPr lang="fr-FR" sz="1700" baseline="0" dirty="0" smtClean="0"/>
                        <a:t> /7)</a:t>
                      </a:r>
                      <a:endParaRPr lang="fr-FR" sz="1700" dirty="0" smtClean="0"/>
                    </a:p>
                  </a:txBody>
                  <a:tcPr/>
                </a:tc>
                <a:tc>
                  <a:txBody>
                    <a:bodyPr/>
                    <a:lstStyle/>
                    <a:p>
                      <a:r>
                        <a:rPr lang="fr-FR" sz="1600" dirty="0" smtClean="0"/>
                        <a:t>Faire un bilan, mettre en perspective.</a:t>
                      </a:r>
                    </a:p>
                    <a:p>
                      <a:endParaRPr lang="fr-FR" sz="1600" dirty="0" smtClean="0"/>
                    </a:p>
                    <a:p>
                      <a:r>
                        <a:rPr lang="fr-FR" sz="1600" dirty="0" smtClean="0"/>
                        <a:t>(Analyse/3)</a:t>
                      </a:r>
                    </a:p>
                    <a:p>
                      <a:endParaRPr lang="fr-FR" sz="1600" dirty="0" smtClean="0"/>
                    </a:p>
                    <a:p>
                      <a:endParaRPr lang="fr-FR" sz="1600" dirty="0"/>
                    </a:p>
                  </a:txBody>
                  <a:tcPr/>
                </a:tc>
              </a:tr>
              <a:tr h="1078244">
                <a:tc>
                  <a:txBody>
                    <a:bodyPr/>
                    <a:lstStyle/>
                    <a:p>
                      <a:r>
                        <a:rPr lang="fr-FR" sz="1700" dirty="0" smtClean="0"/>
                        <a:t>&lt;N1 : Charge non adaptées.</a:t>
                      </a:r>
                      <a:r>
                        <a:rPr lang="fr-FR" sz="1700" baseline="0" dirty="0" smtClean="0"/>
                        <a:t> T</a:t>
                      </a:r>
                      <a:r>
                        <a:rPr lang="fr-FR" sz="1700" dirty="0" smtClean="0"/>
                        <a:t>rajets,</a:t>
                      </a:r>
                      <a:r>
                        <a:rPr lang="fr-FR" sz="1700" baseline="0" dirty="0" smtClean="0"/>
                        <a:t> postures, respiration pas ou peu maitrisés</a:t>
                      </a:r>
                      <a:endParaRPr lang="fr-FR" sz="1700"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6 questions écrites + connaissance des muscles sollicités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7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L’enseignant vérifie la correspondance entre l’évaluation écrite et ce qui a été réalisé pendant le cycle.</a:t>
                      </a:r>
                    </a:p>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0 à 1 point par réponse.</a:t>
                      </a:r>
                      <a:endParaRPr lang="fr-FR" sz="1700" dirty="0"/>
                    </a:p>
                  </a:txBody>
                  <a:tcPr/>
                </a:tc>
                <a:tc rowSpan="3">
                  <a:txBody>
                    <a:bodyPr/>
                    <a:lstStyle/>
                    <a:p>
                      <a:r>
                        <a:rPr kumimoji="0" lang="fr-FR" sz="1600" kern="1200" dirty="0" smtClean="0">
                          <a:solidFill>
                            <a:schemeClr val="dk1"/>
                          </a:solidFill>
                          <a:latin typeface="+mn-lt"/>
                          <a:ea typeface="+mn-ea"/>
                          <a:cs typeface="+mn-cs"/>
                        </a:rPr>
                        <a:t>Répondre à :</a:t>
                      </a:r>
                    </a:p>
                    <a:p>
                      <a:r>
                        <a:rPr kumimoji="0" lang="fr-FR" sz="10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 Décrivez les sensations que vous avez utilisées dans au moins deux exercices aujourd’hui. Comment vous ont-elles aidé ?»</a:t>
                      </a:r>
                    </a:p>
                    <a:p>
                      <a:endParaRPr kumimoji="0" lang="fr-FR" sz="1000" kern="1200" dirty="0" smtClean="0">
                        <a:solidFill>
                          <a:schemeClr val="dk1"/>
                        </a:solidFill>
                        <a:latin typeface="+mn-lt"/>
                        <a:ea typeface="+mn-ea"/>
                        <a:cs typeface="+mn-cs"/>
                      </a:endParaRPr>
                    </a:p>
                    <a:p>
                      <a:r>
                        <a:rPr kumimoji="0" lang="fr-FR" sz="1600" kern="1200" dirty="0" smtClean="0">
                          <a:solidFill>
                            <a:schemeClr val="dk1"/>
                          </a:solidFill>
                          <a:latin typeface="+mn-lt"/>
                          <a:ea typeface="+mn-ea"/>
                          <a:cs typeface="+mn-cs"/>
                        </a:rPr>
                        <a:t>« Formuler des propositions argumentées  de progression future, d’objectif(s), d’exercices privilégiés si vous deviez continuer la musculation. Pourquoi ces choix ? »</a:t>
                      </a:r>
                      <a:endParaRPr lang="fr-FR" sz="1600" dirty="0"/>
                    </a:p>
                  </a:txBody>
                  <a:tcPr/>
                </a:tc>
              </a:tr>
              <a:tr h="1325948">
                <a:tc>
                  <a:txBody>
                    <a:bodyPr/>
                    <a:lstStyle/>
                    <a:p>
                      <a:r>
                        <a:rPr lang="fr-FR" sz="1700" dirty="0" smtClean="0"/>
                        <a:t>N1 : Postures et trajets moteurs</a:t>
                      </a:r>
                      <a:r>
                        <a:rPr lang="fr-FR" sz="1700" baseline="0" dirty="0" smtClean="0"/>
                        <a:t> et respiration à peu près maitrisés. Charge adaptée sans prise de risque.</a:t>
                      </a:r>
                      <a:endParaRPr lang="fr-FR" sz="1700" dirty="0"/>
                    </a:p>
                  </a:txBody>
                  <a:tcPr/>
                </a:tc>
                <a:tc vMerge="1">
                  <a:txBody>
                    <a:bodyPr/>
                    <a:lstStyle/>
                    <a:p>
                      <a:endParaRPr lang="fr-FR" sz="1700" dirty="0"/>
                    </a:p>
                  </a:txBody>
                  <a:tcPr/>
                </a:tc>
                <a:tc vMerge="1">
                  <a:txBody>
                    <a:bodyPr/>
                    <a:lstStyle/>
                    <a:p>
                      <a:endParaRPr lang="fr-FR" sz="1600" dirty="0"/>
                    </a:p>
                  </a:txBody>
                  <a:tcPr/>
                </a:tc>
              </a:tr>
              <a:tr h="1275249">
                <a:tc>
                  <a:txBody>
                    <a:bodyPr/>
                    <a:lstStyle/>
                    <a:p>
                      <a:r>
                        <a:rPr lang="fr-FR" sz="1700" dirty="0" smtClean="0"/>
                        <a:t>N2 : L’élève « fait</a:t>
                      </a:r>
                      <a:r>
                        <a:rPr lang="fr-FR" sz="1700" baseline="0" dirty="0" smtClean="0"/>
                        <a:t> corps » avec une charge optimale. Respiration dynamique.</a:t>
                      </a:r>
                      <a:endParaRPr lang="fr-FR" sz="1700" dirty="0"/>
                    </a:p>
                  </a:txBody>
                  <a:tcPr/>
                </a:tc>
                <a:tc vMerge="1">
                  <a:txBody>
                    <a:bodyPr/>
                    <a:lstStyle/>
                    <a:p>
                      <a:endParaRPr lang="fr-FR" sz="1700" dirty="0"/>
                    </a:p>
                  </a:txBody>
                  <a:tcPr/>
                </a:tc>
                <a:tc vMerge="1">
                  <a:txBody>
                    <a:bodyPr/>
                    <a:lstStyle/>
                    <a:p>
                      <a:endParaRPr lang="fr-FR" sz="16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395536" y="1700808"/>
          <a:ext cx="8208913" cy="3943350"/>
        </p:xfrm>
        <a:graphic>
          <a:graphicData uri="http://schemas.openxmlformats.org/drawingml/2006/table">
            <a:tbl>
              <a:tblPr/>
              <a:tblGrid>
                <a:gridCol w="864096"/>
                <a:gridCol w="864098"/>
                <a:gridCol w="576064"/>
                <a:gridCol w="504056"/>
                <a:gridCol w="504056"/>
                <a:gridCol w="576064"/>
                <a:gridCol w="432048"/>
                <a:gridCol w="576064"/>
                <a:gridCol w="576064"/>
                <a:gridCol w="504056"/>
                <a:gridCol w="576064"/>
                <a:gridCol w="576064"/>
                <a:gridCol w="576064"/>
                <a:gridCol w="504055"/>
              </a:tblGrid>
              <a:tr h="705659">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b="1" dirty="0" err="1" smtClean="0">
                          <a:latin typeface="Times New Roman"/>
                          <a:ea typeface="Times New Roman"/>
                        </a:rPr>
                        <a:t>Noms</a:t>
                      </a:r>
                      <a:endParaRPr lang="fr-FR" sz="2000" b="1" dirty="0" smtClean="0">
                        <a:latin typeface="Times New Roman"/>
                        <a:ea typeface="Times New Roman"/>
                      </a:endParaRPr>
                    </a:p>
                    <a:p>
                      <a:pPr algn="l">
                        <a:lnSpc>
                          <a:spcPct val="115000"/>
                        </a:lnSpc>
                        <a:spcAft>
                          <a:spcPts val="0"/>
                        </a:spcAft>
                      </a:pPr>
                      <a:endParaRPr lang="fr-FR" sz="20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smtClean="0">
                          <a:latin typeface="Times New Roman"/>
                          <a:ea typeface="Times New Roman"/>
                        </a:rPr>
                        <a:t>Produire:</a:t>
                      </a: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b="1" dirty="0" smtClean="0">
                        <a:latin typeface="Times New Roman"/>
                        <a:ea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err="1" smtClean="0">
                          <a:latin typeface="Times New Roman"/>
                          <a:ea typeface="Times New Roman"/>
                        </a:rPr>
                        <a:t>Evaluat</a:t>
                      </a:r>
                      <a:r>
                        <a:rPr lang="fr-FR" sz="1400" b="1" dirty="0" smtClean="0">
                          <a:latin typeface="Times New Roman"/>
                          <a:ea typeface="Times New Roman"/>
                        </a:rPr>
                        <a:t>°</a:t>
                      </a:r>
                      <a:r>
                        <a:rPr lang="fr-FR" sz="1400" b="1" baseline="0" dirty="0" smtClean="0">
                          <a:latin typeface="Times New Roman"/>
                          <a:ea typeface="Times New Roman"/>
                        </a:rPr>
                        <a:t> </a:t>
                      </a:r>
                      <a:r>
                        <a:rPr lang="fr-FR" sz="1400" b="1" dirty="0" smtClean="0">
                          <a:latin typeface="Times New Roman"/>
                          <a:ea typeface="Times New Roman"/>
                        </a:rPr>
                        <a:t>Globale</a:t>
                      </a:r>
                    </a:p>
                    <a:p>
                      <a:pPr marL="0" marR="0" indent="0" algn="l" defTabSz="914400" rtl="0" eaLnBrk="1" fontAlgn="auto" latinLnBrk="0" hangingPunct="1">
                        <a:lnSpc>
                          <a:spcPct val="115000"/>
                        </a:lnSpc>
                        <a:spcBef>
                          <a:spcPts val="0"/>
                        </a:spcBef>
                        <a:spcAft>
                          <a:spcPts val="0"/>
                        </a:spcAft>
                        <a:buClrTx/>
                        <a:buSzTx/>
                        <a:buFontTx/>
                        <a:buNone/>
                        <a:tabLst/>
                        <a:defRPr/>
                      </a:pPr>
                      <a:r>
                        <a:rPr lang="fr-FR" sz="1400" b="1" dirty="0" smtClean="0">
                          <a:latin typeface="Times New Roman"/>
                          <a:ea typeface="Times New Roman"/>
                        </a:rPr>
                        <a:t>/10</a:t>
                      </a:r>
                    </a:p>
                    <a:p>
                      <a:pPr algn="l">
                        <a:lnSpc>
                          <a:spcPct val="115000"/>
                        </a:lnSpc>
                        <a:spcAft>
                          <a:spcPts val="0"/>
                        </a:spcAft>
                      </a:pPr>
                      <a:endParaRPr lang="fr-FR" sz="14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2000" b="1" dirty="0" smtClean="0">
                          <a:latin typeface="Times New Roman"/>
                          <a:ea typeface="Times New Roman"/>
                        </a:rPr>
                        <a:t>	Produire :  Evaluation </a:t>
                      </a:r>
                      <a:r>
                        <a:rPr lang="fr-FR" sz="2000" b="1" dirty="0" err="1" smtClean="0">
                          <a:latin typeface="Times New Roman"/>
                          <a:ea typeface="Times New Roman"/>
                        </a:rPr>
                        <a:t>critériée</a:t>
                      </a:r>
                      <a:r>
                        <a:rPr lang="fr-FR" sz="2000" b="1" dirty="0" smtClean="0">
                          <a:latin typeface="Times New Roman"/>
                          <a:ea typeface="Times New Roman"/>
                        </a:rPr>
                        <a:t>/10</a:t>
                      </a:r>
                    </a:p>
                    <a:p>
                      <a:pPr marL="0" marR="0" indent="0" algn="l" defTabSz="914400" rtl="0" eaLnBrk="1" fontAlgn="auto" latinLnBrk="0" hangingPunct="1">
                        <a:lnSpc>
                          <a:spcPct val="115000"/>
                        </a:lnSpc>
                        <a:spcBef>
                          <a:spcPts val="0"/>
                        </a:spcBef>
                        <a:spcAft>
                          <a:spcPts val="0"/>
                        </a:spcAft>
                        <a:buClrTx/>
                        <a:buSzTx/>
                        <a:buFontTx/>
                        <a:buNone/>
                        <a:tabLst/>
                        <a:defRPr/>
                      </a:pPr>
                      <a:r>
                        <a:rPr lang="fr-FR" sz="1200" b="1" dirty="0" smtClean="0">
                          <a:latin typeface="Times New Roman"/>
                          <a:ea typeface="Times New Roman"/>
                        </a:rPr>
                        <a:t>Pour chaque élève, placer 4 croix,</a:t>
                      </a:r>
                      <a:r>
                        <a:rPr lang="fr-FR" sz="1200" b="1" baseline="0" dirty="0" smtClean="0">
                          <a:latin typeface="Times New Roman"/>
                          <a:ea typeface="Times New Roman"/>
                        </a:rPr>
                        <a:t> </a:t>
                      </a:r>
                      <a:r>
                        <a:rPr lang="fr-FR" sz="1200" b="1" dirty="0" smtClean="0">
                          <a:latin typeface="Times New Roman"/>
                          <a:ea typeface="Times New Roman"/>
                        </a:rPr>
                        <a:t> une par</a:t>
                      </a:r>
                      <a:r>
                        <a:rPr lang="fr-FR" sz="1200" b="1" baseline="0" dirty="0" smtClean="0">
                          <a:latin typeface="Times New Roman"/>
                          <a:ea typeface="Times New Roman"/>
                        </a:rPr>
                        <a:t> critère, en la positionnant entre l’extrême gauche et l’extrême droite</a:t>
                      </a:r>
                      <a:r>
                        <a:rPr lang="fr-FR" sz="1200" b="1" dirty="0" smtClean="0">
                          <a:latin typeface="Times New Roman"/>
                          <a:ea typeface="Times New Roman"/>
                        </a:rPr>
                        <a:t> ,</a:t>
                      </a:r>
                      <a:r>
                        <a:rPr lang="fr-FR" sz="1200" b="1" baseline="0" dirty="0" smtClean="0">
                          <a:latin typeface="Times New Roman"/>
                          <a:ea typeface="Times New Roman"/>
                        </a:rPr>
                        <a:t> c’est-à-dire entre 0 et 2 points.</a:t>
                      </a:r>
                      <a:endParaRPr lang="fr-FR" sz="20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dirty="0"/>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dirty="0"/>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dirty="0"/>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629557">
                <a:tc vMerge="1">
                  <a:txBody>
                    <a:bodyPr/>
                    <a:lstStyle/>
                    <a:p>
                      <a:endParaRPr lang="fr-FR"/>
                    </a:p>
                  </a:txBody>
                  <a:tcPr/>
                </a:tc>
                <a:tc vMerge="1">
                  <a:txBody>
                    <a:bodyPr/>
                    <a:lstStyle/>
                    <a:p>
                      <a:endParaRPr lang="fr-FR"/>
                    </a:p>
                  </a:txBody>
                  <a:tcPr/>
                </a:tc>
                <a:tc gridSpan="3">
                  <a:txBody>
                    <a:bodyPr/>
                    <a:lstStyle/>
                    <a:p>
                      <a:pPr algn="ctr">
                        <a:lnSpc>
                          <a:spcPct val="115000"/>
                        </a:lnSpc>
                        <a:spcAft>
                          <a:spcPts val="0"/>
                        </a:spcAft>
                      </a:pPr>
                      <a:r>
                        <a:rPr lang="fr-FR" sz="2000" b="1" dirty="0" smtClean="0">
                          <a:latin typeface="Times New Roman"/>
                          <a:ea typeface="Times New Roman"/>
                        </a:rPr>
                        <a:t>Charges</a:t>
                      </a:r>
                    </a:p>
                    <a:p>
                      <a:pPr algn="ctr">
                        <a:lnSpc>
                          <a:spcPct val="115000"/>
                        </a:lnSpc>
                        <a:spcAft>
                          <a:spcPts val="0"/>
                        </a:spcAft>
                      </a:pPr>
                      <a:r>
                        <a:rPr lang="fr-FR" sz="2000" b="1" dirty="0" smtClean="0">
                          <a:latin typeface="Times New Roman"/>
                          <a:ea typeface="Times New Roman"/>
                        </a:rPr>
                        <a:t>/2</a:t>
                      </a:r>
                      <a:endParaRPr lang="fr-FR" sz="20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2000" b="1" dirty="0" smtClean="0">
                          <a:latin typeface="Times New Roman"/>
                          <a:ea typeface="Times New Roman"/>
                        </a:rPr>
                        <a:t>Postures</a:t>
                      </a:r>
                    </a:p>
                    <a:p>
                      <a:pPr algn="ctr">
                        <a:lnSpc>
                          <a:spcPct val="115000"/>
                        </a:lnSpc>
                        <a:spcAft>
                          <a:spcPts val="0"/>
                        </a:spcAft>
                      </a:pPr>
                      <a:r>
                        <a:rPr lang="fr-FR" sz="2000" b="1" dirty="0" smtClean="0">
                          <a:latin typeface="Times New Roman"/>
                          <a:ea typeface="Times New Roman"/>
                        </a:rPr>
                        <a:t>/2</a:t>
                      </a:r>
                      <a:endParaRPr lang="fr-FR" sz="20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2000" b="1" dirty="0" smtClean="0">
                          <a:latin typeface="Times New Roman"/>
                          <a:ea typeface="Times New Roman"/>
                        </a:rPr>
                        <a:t>Trajets</a:t>
                      </a:r>
                    </a:p>
                    <a:p>
                      <a:pPr algn="ctr">
                        <a:lnSpc>
                          <a:spcPct val="115000"/>
                        </a:lnSpc>
                        <a:spcAft>
                          <a:spcPts val="0"/>
                        </a:spcAft>
                      </a:pPr>
                      <a:r>
                        <a:rPr lang="fr-FR" sz="2000" b="1" dirty="0" smtClean="0">
                          <a:latin typeface="Times New Roman"/>
                          <a:ea typeface="Times New Roman"/>
                        </a:rPr>
                        <a:t>/2</a:t>
                      </a:r>
                      <a:endParaRPr lang="fr-FR" sz="20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15000"/>
                        </a:lnSpc>
                        <a:spcAft>
                          <a:spcPts val="0"/>
                        </a:spcAft>
                      </a:pPr>
                      <a:r>
                        <a:rPr lang="fr-FR" sz="2000" b="1" dirty="0" smtClean="0">
                          <a:latin typeface="Times New Roman"/>
                          <a:ea typeface="Times New Roman"/>
                        </a:rPr>
                        <a:t>Respiration</a:t>
                      </a:r>
                    </a:p>
                    <a:p>
                      <a:pPr algn="ctr">
                        <a:lnSpc>
                          <a:spcPct val="115000"/>
                        </a:lnSpc>
                        <a:spcAft>
                          <a:spcPts val="0"/>
                        </a:spcAft>
                      </a:pPr>
                      <a:r>
                        <a:rPr lang="fr-FR" sz="2000" b="1" dirty="0" smtClean="0">
                          <a:latin typeface="Times New Roman"/>
                          <a:ea typeface="Times New Roman"/>
                        </a:rPr>
                        <a:t>/2</a:t>
                      </a:r>
                      <a:endParaRPr lang="fr-FR" sz="20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587313">
                <a:tc vMerge="1">
                  <a:txBody>
                    <a:bodyPr/>
                    <a:lstStyle/>
                    <a:p>
                      <a:endParaRPr lang="fr-FR"/>
                    </a:p>
                  </a:txBody>
                  <a:tcPr/>
                </a:tc>
                <a:tc vMerge="1">
                  <a:txBody>
                    <a:bodyPr/>
                    <a:lstStyle/>
                    <a:p>
                      <a:endParaRPr lang="fr-FR"/>
                    </a:p>
                  </a:txBody>
                  <a:tcPr/>
                </a:tc>
                <a:tc>
                  <a:txBody>
                    <a:bodyPr/>
                    <a:lstStyle/>
                    <a:p>
                      <a:pPr algn="l">
                        <a:lnSpc>
                          <a:spcPct val="115000"/>
                        </a:lnSpc>
                        <a:spcAft>
                          <a:spcPts val="0"/>
                        </a:spcAft>
                      </a:pPr>
                      <a:r>
                        <a:rPr lang="fr-FR" sz="2000" b="0" dirty="0">
                          <a:latin typeface="Times New Roman"/>
                          <a:ea typeface="Times New Roman"/>
                        </a:rPr>
                        <a:t>&lt;</a:t>
                      </a:r>
                      <a:r>
                        <a:rPr lang="fr-FR" sz="2000" b="0" dirty="0" smtClean="0">
                          <a:latin typeface="Times New Roman"/>
                          <a:ea typeface="Times New Roman"/>
                        </a:rPr>
                        <a:t>N1</a:t>
                      </a:r>
                    </a:p>
                    <a:p>
                      <a:pPr algn="l">
                        <a:lnSpc>
                          <a:spcPct val="115000"/>
                        </a:lnSpc>
                        <a:spcAft>
                          <a:spcPts val="0"/>
                        </a:spcAft>
                      </a:pPr>
                      <a:r>
                        <a:rPr lang="fr-FR" sz="1600" b="0" dirty="0" smtClean="0">
                          <a:latin typeface="Times New Roman"/>
                          <a:ea typeface="Times New Roman"/>
                        </a:rPr>
                        <a:t>/1</a:t>
                      </a:r>
                      <a:endParaRPr lang="fr-FR" sz="1600" b="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/1.5</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N2</a:t>
                      </a:r>
                    </a:p>
                    <a:p>
                      <a:pPr algn="l">
                        <a:lnSpc>
                          <a:spcPct val="115000"/>
                        </a:lnSpc>
                        <a:spcAft>
                          <a:spcPts val="0"/>
                        </a:spcAft>
                      </a:pPr>
                      <a:r>
                        <a:rPr lang="fr-FR" sz="1600" b="1" dirty="0" smtClean="0">
                          <a:latin typeface="Times New Roman"/>
                          <a:ea typeface="Times New Roman"/>
                        </a:rPr>
                        <a:t>/2</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rPr>
                        <a:t>&lt;</a:t>
                      </a: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a:t>
                      </a:r>
                      <a:endParaRPr lang="fr-FR" sz="16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/1.5</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N2</a:t>
                      </a:r>
                    </a:p>
                    <a:p>
                      <a:pPr algn="l">
                        <a:lnSpc>
                          <a:spcPct val="115000"/>
                        </a:lnSpc>
                        <a:spcAft>
                          <a:spcPts val="0"/>
                        </a:spcAft>
                      </a:pPr>
                      <a:r>
                        <a:rPr lang="fr-FR" sz="1600" b="1" dirty="0" smtClean="0">
                          <a:latin typeface="Times New Roman"/>
                          <a:ea typeface="Times New Roman"/>
                        </a:rPr>
                        <a:t>/2</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rPr>
                        <a:t>&lt;</a:t>
                      </a: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a:t>
                      </a:r>
                      <a:endParaRPr lang="fr-FR" sz="16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/1.5</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N2</a:t>
                      </a:r>
                    </a:p>
                    <a:p>
                      <a:pPr algn="l">
                        <a:lnSpc>
                          <a:spcPct val="115000"/>
                        </a:lnSpc>
                        <a:spcAft>
                          <a:spcPts val="0"/>
                        </a:spcAft>
                      </a:pPr>
                      <a:r>
                        <a:rPr lang="fr-FR" sz="1600" b="1" dirty="0" smtClean="0">
                          <a:latin typeface="Times New Roman"/>
                          <a:ea typeface="Times New Roman"/>
                        </a:rPr>
                        <a:t>/2</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a:latin typeface="Times New Roman"/>
                          <a:ea typeface="Times New Roman"/>
                        </a:rPr>
                        <a:t>&lt;</a:t>
                      </a: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a:t>
                      </a:r>
                      <a:endParaRPr lang="fr-FR" sz="1600" b="1"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N1</a:t>
                      </a:r>
                    </a:p>
                    <a:p>
                      <a:pPr algn="l">
                        <a:lnSpc>
                          <a:spcPct val="115000"/>
                        </a:lnSpc>
                        <a:spcAft>
                          <a:spcPts val="0"/>
                        </a:spcAft>
                      </a:pPr>
                      <a:r>
                        <a:rPr lang="fr-FR" sz="1600" b="1" dirty="0" smtClean="0">
                          <a:latin typeface="Times New Roman"/>
                          <a:ea typeface="Times New Roman"/>
                        </a:rPr>
                        <a:t>/1.5</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2000" b="1" dirty="0" smtClean="0">
                          <a:latin typeface="Times New Roman"/>
                          <a:ea typeface="Times New Roman"/>
                        </a:rPr>
                        <a:t>N2</a:t>
                      </a:r>
                    </a:p>
                    <a:p>
                      <a:pPr algn="l">
                        <a:lnSpc>
                          <a:spcPct val="115000"/>
                        </a:lnSpc>
                        <a:spcAft>
                          <a:spcPts val="0"/>
                        </a:spcAft>
                      </a:pPr>
                      <a:r>
                        <a:rPr lang="fr-FR" sz="1600" b="1" dirty="0" smtClean="0">
                          <a:latin typeface="Times New Roman"/>
                          <a:ea typeface="Times New Roman"/>
                        </a:rPr>
                        <a:t>/2</a:t>
                      </a:r>
                      <a:endParaRPr lang="fr-FR" sz="1600" b="1"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3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3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6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659">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a:latin typeface="Times New Roman"/>
                        <a:ea typeface="Times New Roman"/>
                      </a:endParaRPr>
                    </a:p>
                  </a:txBody>
                  <a:tcPr marL="42407" marR="42407"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700" dirty="0">
                        <a:latin typeface="Times New Roman"/>
                        <a:ea typeface="Times New Roman"/>
                      </a:endParaRPr>
                    </a:p>
                  </a:txBody>
                  <a:tcPr marL="42407" marR="42407"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ZoneTexte 2"/>
          <p:cNvSpPr txBox="1"/>
          <p:nvPr/>
        </p:nvSpPr>
        <p:spPr>
          <a:xfrm>
            <a:off x="683568" y="476672"/>
            <a:ext cx="7344816" cy="923330"/>
          </a:xfrm>
          <a:prstGeom prst="rect">
            <a:avLst/>
          </a:prstGeom>
          <a:noFill/>
        </p:spPr>
        <p:txBody>
          <a:bodyPr wrap="square" rtlCol="0">
            <a:spAutoFit/>
          </a:bodyPr>
          <a:lstStyle/>
          <a:p>
            <a:pPr algn="ctr"/>
            <a:r>
              <a:rPr lang="fr-FR" dirty="0" smtClean="0"/>
              <a:t>Fiche d’évaluation certificative de la production de l’élève. </a:t>
            </a:r>
          </a:p>
          <a:p>
            <a:pPr algn="ctr"/>
            <a:r>
              <a:rPr lang="fr-FR" dirty="0" smtClean="0"/>
              <a:t>Lorsque l’évaluation est terminée, le professeur compare l’évaluation « globale » et l’évaluation </a:t>
            </a:r>
            <a:r>
              <a:rPr lang="fr-FR" dirty="0" err="1" smtClean="0"/>
              <a:t>critériée</a:t>
            </a:r>
            <a:r>
              <a:rPr lang="fr-FR" dirty="0" smtClean="0"/>
              <a:t> pour attribuer la note définitive/10.</a:t>
            </a:r>
            <a:endParaRPr lang="fr-FR" dirty="0"/>
          </a:p>
        </p:txBody>
      </p:sp>
      <p:sp>
        <p:nvSpPr>
          <p:cNvPr id="5" name="ZoneTexte 4"/>
          <p:cNvSpPr txBox="1"/>
          <p:nvPr/>
        </p:nvSpPr>
        <p:spPr>
          <a:xfrm>
            <a:off x="467544" y="5733256"/>
            <a:ext cx="8136904" cy="923330"/>
          </a:xfrm>
          <a:prstGeom prst="rect">
            <a:avLst/>
          </a:prstGeom>
          <a:noFill/>
        </p:spPr>
        <p:txBody>
          <a:bodyPr wrap="square" rtlCol="0">
            <a:spAutoFit/>
          </a:bodyPr>
          <a:lstStyle/>
          <a:p>
            <a:r>
              <a:rPr lang="fr-FR" dirty="0" smtClean="0"/>
              <a:t>Pour évaluer l’ensemble des élèves, en plus de la </a:t>
            </a:r>
            <a:r>
              <a:rPr lang="fr-FR" dirty="0" err="1" smtClean="0"/>
              <a:t>co</a:t>
            </a:r>
            <a:r>
              <a:rPr lang="fr-FR" dirty="0" smtClean="0"/>
              <a:t>-évaluation, il peut être utile de positionner un caméscope  fixe cadré sur 2 ou 3 ateliers filmés pendant toute la durée de la séance.  </a:t>
            </a:r>
            <a:endParaRPr lang="fr-F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512168"/>
          </a:xfrm>
          <a:ln>
            <a:solidFill>
              <a:schemeClr val="accent1">
                <a:lumMod val="75000"/>
              </a:schemeClr>
            </a:solidFill>
          </a:ln>
        </p:spPr>
        <p:txBody>
          <a:bodyPr>
            <a:normAutofit fontScale="90000"/>
          </a:bodyPr>
          <a:lstStyle/>
          <a:p>
            <a:r>
              <a:rPr lang="fr-FR" dirty="0" smtClean="0"/>
              <a:t>Concevoir/7 : </a:t>
            </a:r>
            <a:br>
              <a:rPr lang="fr-FR" dirty="0" smtClean="0"/>
            </a:br>
            <a:r>
              <a:rPr lang="fr-FR" dirty="0" smtClean="0"/>
              <a:t>0 à 1 point par réponse</a:t>
            </a:r>
            <a:br>
              <a:rPr lang="fr-FR" dirty="0" smtClean="0"/>
            </a:br>
            <a:r>
              <a:rPr lang="fr-FR" sz="2700" b="0" dirty="0" smtClean="0">
                <a:solidFill>
                  <a:schemeClr val="accent1"/>
                </a:solidFill>
              </a:rPr>
              <a:t>+ 1 point pour la connaissance des muscles sollicités</a:t>
            </a:r>
            <a:endParaRPr lang="fr-FR" sz="2700" b="0" dirty="0">
              <a:solidFill>
                <a:schemeClr val="accent1"/>
              </a:solidFill>
            </a:endParaRPr>
          </a:p>
        </p:txBody>
      </p:sp>
      <p:sp>
        <p:nvSpPr>
          <p:cNvPr id="3" name="Espace réservé du contenu 2"/>
          <p:cNvSpPr>
            <a:spLocks noGrp="1"/>
          </p:cNvSpPr>
          <p:nvPr>
            <p:ph idx="1"/>
          </p:nvPr>
        </p:nvSpPr>
        <p:spPr>
          <a:xfrm>
            <a:off x="457200" y="1772816"/>
            <a:ext cx="8229600" cy="4824536"/>
          </a:xfrm>
        </p:spPr>
        <p:txBody>
          <a:bodyPr>
            <a:normAutofit fontScale="77500" lnSpcReduction="20000"/>
          </a:bodyPr>
          <a:lstStyle/>
          <a:p>
            <a:r>
              <a:rPr lang="fr-FR" dirty="0" smtClean="0"/>
              <a:t>Quel temps de récupération avez-vous pris entre les séries ? -&gt;</a:t>
            </a:r>
            <a:r>
              <a:rPr lang="fr-FR" dirty="0" smtClean="0">
                <a:solidFill>
                  <a:srgbClr val="00B050"/>
                </a:solidFill>
              </a:rPr>
              <a:t> </a:t>
            </a:r>
            <a:r>
              <a:rPr lang="fr-FR" dirty="0" smtClean="0">
                <a:solidFill>
                  <a:schemeClr val="bg1"/>
                </a:solidFill>
              </a:rPr>
              <a:t>Vérifier la cohérence de la réponse avec le réalisé (nombre de séries réalisées/temps total) et avec l’objectif.</a:t>
            </a:r>
          </a:p>
          <a:p>
            <a:r>
              <a:rPr lang="fr-FR" dirty="0" smtClean="0"/>
              <a:t>Quel pourcentage de la charge maximale avez-vous utilisé ?</a:t>
            </a:r>
            <a:r>
              <a:rPr lang="fr-FR" dirty="0" smtClean="0">
                <a:solidFill>
                  <a:schemeClr val="bg1"/>
                </a:solidFill>
              </a:rPr>
              <a:t>Vérifier la cohérence de la réponse avec le réalisé (fiches des séances précédentes) et avec l’objectif.</a:t>
            </a:r>
          </a:p>
          <a:p>
            <a:r>
              <a:rPr lang="fr-FR" dirty="0" smtClean="0"/>
              <a:t>Quels autres exercices ajouteriez-vous pour réalisez une séance complète ?</a:t>
            </a:r>
          </a:p>
          <a:p>
            <a:r>
              <a:rPr lang="fr-FR" dirty="0" smtClean="0"/>
              <a:t>Pourquoi avoir choisi  ce projet et ces exercices ? Sur quel contexte de vie vous appuyez-vous ? </a:t>
            </a:r>
          </a:p>
          <a:p>
            <a:r>
              <a:rPr lang="fr-FR" dirty="0" smtClean="0"/>
              <a:t>Y a-t-il des différences entre votre projet et votre réalisation ? Pourquoi ?</a:t>
            </a:r>
          </a:p>
          <a:p>
            <a:r>
              <a:rPr lang="fr-FR" dirty="0" smtClean="0"/>
              <a:t>Qu’avez-vous appris pendant le cycle de musculation qui ne figure pas déjà dans les réponses ci-dessus ?</a:t>
            </a:r>
          </a:p>
          <a:p>
            <a:pPr>
              <a:buNone/>
            </a:pP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700808"/>
          </a:xfrm>
        </p:spPr>
        <p:txBody>
          <a:bodyPr>
            <a:normAutofit/>
          </a:bodyPr>
          <a:lstStyle/>
          <a:p>
            <a:r>
              <a:rPr lang="fr-FR" sz="2800" dirty="0" smtClean="0"/>
              <a:t>L’enseignant se construit une « culture de l’observation » par une lecture de l’activité adaptative de l’élève</a:t>
            </a:r>
            <a:endParaRPr lang="fr-FR" sz="2800" dirty="0"/>
          </a:p>
        </p:txBody>
      </p:sp>
      <p:graphicFrame>
        <p:nvGraphicFramePr>
          <p:cNvPr id="4" name="Espace réservé du contenu 3"/>
          <p:cNvGraphicFramePr>
            <a:graphicFrameLocks noGrp="1"/>
          </p:cNvGraphicFramePr>
          <p:nvPr>
            <p:ph idx="1"/>
          </p:nvPr>
        </p:nvGraphicFramePr>
        <p:xfrm>
          <a:off x="0" y="1916832"/>
          <a:ext cx="8784976" cy="4680520"/>
        </p:xfrm>
        <a:graphic>
          <a:graphicData uri="http://schemas.openxmlformats.org/drawingml/2006/table">
            <a:tbl>
              <a:tblPr firstRow="1" bandRow="1">
                <a:tableStyleId>{5C22544A-7EE6-4342-B048-85BDC9FD1C3A}</a:tableStyleId>
              </a:tblPr>
              <a:tblGrid>
                <a:gridCol w="1728192"/>
                <a:gridCol w="1512168"/>
                <a:gridCol w="3744416"/>
                <a:gridCol w="1800200"/>
              </a:tblGrid>
              <a:tr h="431142">
                <a:tc>
                  <a:txBody>
                    <a:bodyPr/>
                    <a:lstStyle/>
                    <a:p>
                      <a:r>
                        <a:rPr lang="fr-FR" sz="2000" dirty="0" smtClean="0"/>
                        <a:t>Charges</a:t>
                      </a:r>
                      <a:endParaRPr lang="fr-FR" sz="2000" dirty="0"/>
                    </a:p>
                  </a:txBody>
                  <a:tcPr/>
                </a:tc>
                <a:tc>
                  <a:txBody>
                    <a:bodyPr/>
                    <a:lstStyle/>
                    <a:p>
                      <a:r>
                        <a:rPr lang="fr-FR" sz="2000" dirty="0" smtClean="0"/>
                        <a:t>Postures</a:t>
                      </a:r>
                      <a:endParaRPr lang="fr-FR" sz="2000" dirty="0"/>
                    </a:p>
                  </a:txBody>
                  <a:tcPr/>
                </a:tc>
                <a:tc>
                  <a:txBody>
                    <a:bodyPr/>
                    <a:lstStyle/>
                    <a:p>
                      <a:r>
                        <a:rPr lang="fr-FR" sz="2000" dirty="0" smtClean="0"/>
                        <a:t>Trajets</a:t>
                      </a:r>
                      <a:endParaRPr lang="fr-FR" sz="2000" dirty="0"/>
                    </a:p>
                  </a:txBody>
                  <a:tcPr/>
                </a:tc>
                <a:tc>
                  <a:txBody>
                    <a:bodyPr/>
                    <a:lstStyle/>
                    <a:p>
                      <a:r>
                        <a:rPr lang="fr-FR" sz="2000" dirty="0" smtClean="0"/>
                        <a:t>Respiration</a:t>
                      </a:r>
                      <a:endParaRPr lang="fr-FR" sz="2000" dirty="0"/>
                    </a:p>
                  </a:txBody>
                  <a:tcPr/>
                </a:tc>
              </a:tr>
              <a:tr h="4249378">
                <a:tc>
                  <a:txBody>
                    <a:bodyPr/>
                    <a:lstStyle/>
                    <a:p>
                      <a:r>
                        <a:rPr lang="fr-FR" sz="1700" dirty="0" smtClean="0"/>
                        <a:t>Vitesse de déplacement en fin de série</a:t>
                      </a:r>
                    </a:p>
                    <a:p>
                      <a:endParaRPr lang="fr-FR" sz="1700" dirty="0" smtClean="0"/>
                    </a:p>
                    <a:p>
                      <a:r>
                        <a:rPr lang="fr-FR" sz="1700" dirty="0" smtClean="0"/>
                        <a:t>Amplitude</a:t>
                      </a:r>
                      <a:r>
                        <a:rPr lang="fr-FR" sz="1700" baseline="0" dirty="0" smtClean="0"/>
                        <a:t> en fin de série</a:t>
                      </a:r>
                    </a:p>
                    <a:p>
                      <a:endParaRPr lang="fr-FR" sz="1700" baseline="0" dirty="0" smtClean="0"/>
                    </a:p>
                    <a:p>
                      <a:r>
                        <a:rPr lang="fr-FR" sz="1700" baseline="0" dirty="0" smtClean="0"/>
                        <a:t>Compensations</a:t>
                      </a:r>
                      <a:endParaRPr lang="fr-FR" sz="1700" dirty="0"/>
                    </a:p>
                  </a:txBody>
                  <a:tcPr/>
                </a:tc>
                <a:tc>
                  <a:txBody>
                    <a:bodyPr/>
                    <a:lstStyle/>
                    <a:p>
                      <a:r>
                        <a:rPr lang="fr-FR" sz="1700" dirty="0" smtClean="0"/>
                        <a:t>Gainage des ceintures</a:t>
                      </a:r>
                    </a:p>
                    <a:p>
                      <a:endParaRPr lang="fr-FR" sz="1700" dirty="0" smtClean="0"/>
                    </a:p>
                    <a:p>
                      <a:r>
                        <a:rPr lang="fr-FR" sz="1700" dirty="0" smtClean="0"/>
                        <a:t>Position rachis et bassin</a:t>
                      </a:r>
                    </a:p>
                    <a:p>
                      <a:endParaRPr lang="fr-FR" sz="1700" baseline="0" dirty="0" smtClean="0"/>
                    </a:p>
                    <a:p>
                      <a:r>
                        <a:rPr lang="fr-FR" sz="1700" baseline="0" dirty="0" smtClean="0"/>
                        <a:t>Tête dans le prolongement du corps</a:t>
                      </a:r>
                    </a:p>
                    <a:p>
                      <a:pPr algn="l"/>
                      <a:endParaRPr lang="fr-FR" sz="1700" baseline="0" dirty="0" smtClean="0"/>
                    </a:p>
                  </a:txBody>
                  <a:tcPr/>
                </a:tc>
                <a:tc>
                  <a:txBody>
                    <a:bodyPr/>
                    <a:lstStyle/>
                    <a:p>
                      <a:r>
                        <a:rPr lang="fr-FR" sz="1700" dirty="0" smtClean="0"/>
                        <a:t>Amplitude maximale sans hyper-extension</a:t>
                      </a:r>
                    </a:p>
                    <a:p>
                      <a:endParaRPr lang="fr-FR"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700" dirty="0" smtClean="0"/>
                        <a:t>Sens</a:t>
                      </a:r>
                      <a:r>
                        <a:rPr lang="fr-FR" sz="1700" baseline="0" dirty="0" smtClean="0"/>
                        <a:t> de travail des articulations</a:t>
                      </a:r>
                    </a:p>
                    <a:p>
                      <a:endParaRPr lang="fr-FR" sz="1000" dirty="0" smtClean="0"/>
                    </a:p>
                    <a:p>
                      <a:r>
                        <a:rPr lang="fr-FR" sz="1700" dirty="0" smtClean="0"/>
                        <a:t>Equilibre</a:t>
                      </a:r>
                    </a:p>
                    <a:p>
                      <a:endParaRPr lang="fr-FR" sz="1000" dirty="0" smtClean="0"/>
                    </a:p>
                    <a:p>
                      <a:r>
                        <a:rPr lang="fr-FR" sz="1700" dirty="0" smtClean="0"/>
                        <a:t>Verticalité</a:t>
                      </a:r>
                      <a:r>
                        <a:rPr lang="fr-FR" sz="1700" baseline="0" dirty="0" smtClean="0"/>
                        <a:t> sur charges libres.</a:t>
                      </a:r>
                    </a:p>
                    <a:p>
                      <a:endParaRPr lang="fr-FR" sz="1000" baseline="0" dirty="0" smtClean="0"/>
                    </a:p>
                    <a:p>
                      <a:r>
                        <a:rPr lang="fr-FR" sz="1700" dirty="0" smtClean="0"/>
                        <a:t>Aplomb</a:t>
                      </a:r>
                      <a:r>
                        <a:rPr lang="fr-FR" sz="1700" baseline="0" dirty="0" smtClean="0"/>
                        <a:t> du centre de gravité (charges libres)</a:t>
                      </a:r>
                    </a:p>
                    <a:p>
                      <a:endParaRPr lang="fr-FR"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Compensations = Travail de muscles inutiles à la réalisation de l’exercice </a:t>
                      </a:r>
                      <a:endParaRPr lang="fr-FR" sz="1700" dirty="0" smtClean="0"/>
                    </a:p>
                    <a:p>
                      <a:endParaRPr lang="fr-FR"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700" baseline="0" dirty="0" smtClean="0"/>
                        <a:t>Rythme :  selon l’objectif + ralentir avant les points extrêmes + c</a:t>
                      </a:r>
                      <a:r>
                        <a:rPr lang="fr-FR" sz="1700" dirty="0" smtClean="0"/>
                        <a:t>ontrôle</a:t>
                      </a:r>
                      <a:r>
                        <a:rPr lang="fr-FR" sz="1700" baseline="0" dirty="0" smtClean="0"/>
                        <a:t> de la charge en phase de retour.</a:t>
                      </a:r>
                      <a:endParaRPr lang="fr-FR" sz="1600" dirty="0"/>
                    </a:p>
                  </a:txBody>
                  <a:tcPr/>
                </a:tc>
                <a:tc>
                  <a:txBody>
                    <a:bodyPr/>
                    <a:lstStyle/>
                    <a:p>
                      <a:r>
                        <a:rPr lang="fr-FR" sz="1700" dirty="0" smtClean="0"/>
                        <a:t>Expiration en fin de contraction</a:t>
                      </a:r>
                      <a:r>
                        <a:rPr lang="fr-FR" sz="1700" baseline="0" dirty="0" smtClean="0"/>
                        <a:t> sauf pour certains mouvements d’ouverture  (rowing)</a:t>
                      </a:r>
                      <a:endParaRPr lang="fr-FR" sz="1700" dirty="0" smtClean="0"/>
                    </a:p>
                    <a:p>
                      <a:endParaRPr lang="fr-FR" sz="1700" dirty="0" smtClean="0"/>
                    </a:p>
                    <a:p>
                      <a:r>
                        <a:rPr lang="fr-FR" sz="1700" dirty="0" smtClean="0"/>
                        <a:t>Respiration</a:t>
                      </a:r>
                      <a:r>
                        <a:rPr lang="fr-FR" sz="1700" baseline="0" dirty="0" smtClean="0"/>
                        <a:t> dynamique et bruyante</a:t>
                      </a:r>
                    </a:p>
                    <a:p>
                      <a:endParaRPr lang="fr-FR" sz="1700" baseline="0" dirty="0" smtClean="0"/>
                    </a:p>
                    <a:p>
                      <a:endParaRPr lang="fr-FR" sz="1700" dirty="0" smtClean="0"/>
                    </a:p>
                    <a:p>
                      <a:endParaRPr lang="fr-FR" sz="1700" dirty="0"/>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2400" dirty="0" smtClean="0"/>
              <a:t>Quand évaluation et formation se confondent</a:t>
            </a:r>
            <a:endParaRPr lang="fr-FR" sz="2400" dirty="0"/>
          </a:p>
        </p:txBody>
      </p:sp>
      <p:sp>
        <p:nvSpPr>
          <p:cNvPr id="13" name="Organigramme : Processus 12"/>
          <p:cNvSpPr/>
          <p:nvPr/>
        </p:nvSpPr>
        <p:spPr>
          <a:xfrm>
            <a:off x="179512" y="2852936"/>
            <a:ext cx="4752528" cy="158417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L’activité physique et réflexive dans laquelle le savoir s’incarne :</a:t>
            </a:r>
          </a:p>
          <a:p>
            <a:pPr algn="ctr"/>
            <a:r>
              <a:rPr lang="fr-FR" dirty="0" smtClean="0"/>
              <a:t>Par exemple, adaptation  des charges à l’état de forme du jour, état défini au début de chaque séance. </a:t>
            </a:r>
            <a:endParaRPr lang="fr-FR" dirty="0"/>
          </a:p>
        </p:txBody>
      </p:sp>
      <p:graphicFrame>
        <p:nvGraphicFramePr>
          <p:cNvPr id="16" name="Tableau 15"/>
          <p:cNvGraphicFramePr>
            <a:graphicFrameLocks noGrp="1"/>
          </p:cNvGraphicFramePr>
          <p:nvPr/>
        </p:nvGraphicFramePr>
        <p:xfrm>
          <a:off x="5364088" y="2924944"/>
          <a:ext cx="3312368" cy="1296144"/>
        </p:xfrm>
        <a:graphic>
          <a:graphicData uri="http://schemas.openxmlformats.org/drawingml/2006/table">
            <a:tbl>
              <a:tblPr firstRow="1" bandRow="1">
                <a:tableStyleId>{5C22544A-7EE6-4342-B048-85BDC9FD1C3A}</a:tableStyleId>
              </a:tblPr>
              <a:tblGrid>
                <a:gridCol w="3312368"/>
              </a:tblGrid>
              <a:tr h="1296144">
                <a:tc>
                  <a:txBody>
                    <a:bodyPr/>
                    <a:lstStyle/>
                    <a:p>
                      <a:pPr algn="ctr"/>
                      <a:r>
                        <a:rPr lang="fr-FR" b="1" dirty="0" smtClean="0"/>
                        <a:t>Processus d’apprentissage</a:t>
                      </a:r>
                      <a:r>
                        <a:rPr lang="fr-FR" b="1" baseline="0" dirty="0" smtClean="0"/>
                        <a:t> </a:t>
                      </a:r>
                      <a:r>
                        <a:rPr lang="fr-FR" b="0" baseline="0" dirty="0" smtClean="0"/>
                        <a:t>: </a:t>
                      </a:r>
                    </a:p>
                    <a:p>
                      <a:pPr algn="ctr"/>
                      <a:r>
                        <a:rPr lang="fr-FR" b="0" baseline="0" dirty="0" smtClean="0"/>
                        <a:t>Ce qui sous tend les actions motrices et les choix des élèves.</a:t>
                      </a:r>
                      <a:endParaRPr lang="fr-FR" b="0" dirty="0" smtClean="0"/>
                    </a:p>
                  </a:txBody>
                  <a:tcPr/>
                </a:tc>
              </a:tr>
            </a:tbl>
          </a:graphicData>
        </a:graphic>
      </p:graphicFrame>
      <p:graphicFrame>
        <p:nvGraphicFramePr>
          <p:cNvPr id="19" name="Tableau 18"/>
          <p:cNvGraphicFramePr>
            <a:graphicFrameLocks noGrp="1"/>
          </p:cNvGraphicFramePr>
          <p:nvPr/>
        </p:nvGraphicFramePr>
        <p:xfrm>
          <a:off x="251520" y="5013176"/>
          <a:ext cx="8496944" cy="1512168"/>
        </p:xfrm>
        <a:graphic>
          <a:graphicData uri="http://schemas.openxmlformats.org/drawingml/2006/table">
            <a:tbl>
              <a:tblPr firstRow="1" bandRow="1">
                <a:tableStyleId>{5C22544A-7EE6-4342-B048-85BDC9FD1C3A}</a:tableStyleId>
              </a:tblPr>
              <a:tblGrid>
                <a:gridCol w="8496944"/>
              </a:tblGrid>
              <a:tr h="15121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Exemple </a:t>
                      </a:r>
                      <a:r>
                        <a:rPr lang="fr-FR" sz="1800" b="0" dirty="0" smtClean="0"/>
                        <a:t>: passer</a:t>
                      </a:r>
                      <a:r>
                        <a:rPr lang="fr-FR" sz="1800" b="0" baseline="0" dirty="0" smtClean="0"/>
                        <a:t> de </a:t>
                      </a:r>
                      <a:r>
                        <a:rPr lang="fr-FR" sz="1800" b="0" dirty="0" smtClean="0"/>
                        <a:t>« ne bouge pas la</a:t>
                      </a:r>
                      <a:r>
                        <a:rPr lang="fr-FR" sz="1800" b="0" baseline="0" dirty="0" smtClean="0"/>
                        <a:t> tête et garde-là </a:t>
                      </a:r>
                      <a:r>
                        <a:rPr lang="fr-FR" sz="1800" b="0" dirty="0" smtClean="0"/>
                        <a:t>dans le</a:t>
                      </a:r>
                      <a:r>
                        <a:rPr lang="fr-FR" sz="1800" b="0" baseline="0" dirty="0" smtClean="0"/>
                        <a:t> prolongement du corps » à </a:t>
                      </a:r>
                      <a:r>
                        <a:rPr lang="fr-FR" sz="1800" b="0" dirty="0" smtClean="0"/>
                        <a:t>« En</a:t>
                      </a:r>
                      <a:r>
                        <a:rPr lang="fr-FR" sz="1800" b="0" baseline="0" dirty="0" smtClean="0"/>
                        <a:t> fin de série, </a:t>
                      </a:r>
                      <a:r>
                        <a:rPr lang="fr-FR" sz="1800" b="0" dirty="0" smtClean="0"/>
                        <a:t>porte ton attention sur ce que tu ressens au niveau des  muscles du cou. Ensuite  compare les</a:t>
                      </a:r>
                      <a:r>
                        <a:rPr lang="fr-FR" sz="1800" b="0" baseline="0" dirty="0" smtClean="0"/>
                        <a:t> </a:t>
                      </a:r>
                      <a:r>
                        <a:rPr lang="fr-FR" sz="1800" b="0" dirty="0" smtClean="0"/>
                        <a:t>muscles ressentis avec ceux dessinés en rouge (ceux qui doivent travailler) sur la fiche d’atelier ». Dans un premier temps, demander son avis au coach (deuxième élève du binôme).</a:t>
                      </a:r>
                      <a:endParaRPr lang="fr-FR" b="0" dirty="0"/>
                    </a:p>
                  </a:txBody>
                  <a:tcPr/>
                </a:tc>
              </a:tr>
            </a:tbl>
          </a:graphicData>
        </a:graphic>
      </p:graphicFrame>
      <p:sp>
        <p:nvSpPr>
          <p:cNvPr id="24" name="Rectangle 23"/>
          <p:cNvSpPr/>
          <p:nvPr/>
        </p:nvSpPr>
        <p:spPr>
          <a:xfrm>
            <a:off x="2195736" y="908720"/>
            <a:ext cx="352839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t>La centration de l’enseignant</a:t>
            </a:r>
            <a:endParaRPr lang="fr-FR" sz="2800" b="1" dirty="0"/>
          </a:p>
        </p:txBody>
      </p:sp>
      <p:sp>
        <p:nvSpPr>
          <p:cNvPr id="25" name="Rectangle 24"/>
          <p:cNvSpPr/>
          <p:nvPr/>
        </p:nvSpPr>
        <p:spPr>
          <a:xfrm>
            <a:off x="539552" y="1556792"/>
            <a:ext cx="1224136"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trike="sngStrike" dirty="0" smtClean="0">
                <a:solidFill>
                  <a:schemeClr val="tx1"/>
                </a:solidFill>
              </a:rPr>
              <a:t>Savoirs </a:t>
            </a:r>
            <a:endParaRPr lang="fr-FR" dirty="0"/>
          </a:p>
        </p:txBody>
      </p:sp>
      <p:sp>
        <p:nvSpPr>
          <p:cNvPr id="26" name="Rectangle 25"/>
          <p:cNvSpPr/>
          <p:nvPr/>
        </p:nvSpPr>
        <p:spPr>
          <a:xfrm>
            <a:off x="6012160" y="1556792"/>
            <a:ext cx="2952328"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trike="sngStrike" dirty="0" smtClean="0">
                <a:solidFill>
                  <a:schemeClr val="tx1"/>
                </a:solidFill>
              </a:rPr>
              <a:t>Contenus d’enseignement</a:t>
            </a:r>
            <a:r>
              <a:rPr lang="fr-FR" b="1" dirty="0" smtClean="0">
                <a:solidFill>
                  <a:schemeClr val="tx1"/>
                </a:solidFill>
              </a:rPr>
              <a:t> </a:t>
            </a:r>
            <a:endParaRPr lang="fr-FR" dirty="0"/>
          </a:p>
        </p:txBody>
      </p:sp>
      <p:sp>
        <p:nvSpPr>
          <p:cNvPr id="27" name="Flèche vers le bas 26"/>
          <p:cNvSpPr/>
          <p:nvPr/>
        </p:nvSpPr>
        <p:spPr>
          <a:xfrm rot="4308648">
            <a:off x="1626781" y="1177785"/>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e bas 27"/>
          <p:cNvSpPr/>
          <p:nvPr/>
        </p:nvSpPr>
        <p:spPr>
          <a:xfrm>
            <a:off x="6732240" y="4365104"/>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vers le bas 28"/>
          <p:cNvSpPr/>
          <p:nvPr/>
        </p:nvSpPr>
        <p:spPr>
          <a:xfrm>
            <a:off x="2195736" y="4509120"/>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vers le bas 29"/>
          <p:cNvSpPr/>
          <p:nvPr/>
        </p:nvSpPr>
        <p:spPr>
          <a:xfrm rot="1240596">
            <a:off x="2621231" y="1968689"/>
            <a:ext cx="401170" cy="714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vers le bas 30"/>
          <p:cNvSpPr/>
          <p:nvPr/>
        </p:nvSpPr>
        <p:spPr>
          <a:xfrm rot="20746470">
            <a:off x="5319847" y="1921874"/>
            <a:ext cx="41721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vers le bas 31"/>
          <p:cNvSpPr/>
          <p:nvPr/>
        </p:nvSpPr>
        <p:spPr>
          <a:xfrm rot="18630808">
            <a:off x="5715434" y="1124015"/>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descr="smiley"/>
          <p:cNvPicPr/>
          <p:nvPr/>
        </p:nvPicPr>
        <p:blipFill>
          <a:blip r:embed="rId3" cstate="print"/>
          <a:srcRect/>
          <a:stretch>
            <a:fillRect/>
          </a:stretch>
        </p:blipFill>
        <p:spPr bwMode="auto">
          <a:xfrm>
            <a:off x="6012160" y="2492896"/>
            <a:ext cx="378460" cy="378460"/>
          </a:xfrm>
          <a:prstGeom prst="rect">
            <a:avLst/>
          </a:prstGeom>
          <a:noFill/>
          <a:ln w="9525">
            <a:noFill/>
            <a:miter lim="800000"/>
            <a:headEnd/>
            <a:tailEnd/>
          </a:ln>
        </p:spPr>
      </p:pic>
      <p:pic>
        <p:nvPicPr>
          <p:cNvPr id="46" name="Image 45" descr="smiley"/>
          <p:cNvPicPr/>
          <p:nvPr/>
        </p:nvPicPr>
        <p:blipFill>
          <a:blip r:embed="rId3" cstate="print"/>
          <a:srcRect/>
          <a:stretch>
            <a:fillRect/>
          </a:stretch>
        </p:blipFill>
        <p:spPr bwMode="auto">
          <a:xfrm>
            <a:off x="2195736" y="2420888"/>
            <a:ext cx="378460" cy="378460"/>
          </a:xfrm>
          <a:prstGeom prst="rect">
            <a:avLst/>
          </a:prstGeom>
          <a:noFill/>
          <a:ln w="9525">
            <a:noFill/>
            <a:miter lim="800000"/>
            <a:headEnd/>
            <a:tailEnd/>
          </a:ln>
        </p:spPr>
      </p:pic>
      <p:pic>
        <p:nvPicPr>
          <p:cNvPr id="47" name="Image 46" descr="smiley_triste"/>
          <p:cNvPicPr/>
          <p:nvPr/>
        </p:nvPicPr>
        <p:blipFill>
          <a:blip r:embed="rId4" cstate="print"/>
          <a:srcRect/>
          <a:stretch>
            <a:fillRect/>
          </a:stretch>
        </p:blipFill>
        <p:spPr bwMode="auto">
          <a:xfrm>
            <a:off x="6228184" y="1196752"/>
            <a:ext cx="321310" cy="321310"/>
          </a:xfrm>
          <a:prstGeom prst="rect">
            <a:avLst/>
          </a:prstGeom>
          <a:noFill/>
          <a:ln w="9525">
            <a:noFill/>
            <a:miter lim="800000"/>
            <a:headEnd/>
            <a:tailEnd/>
          </a:ln>
        </p:spPr>
      </p:pic>
      <p:pic>
        <p:nvPicPr>
          <p:cNvPr id="48" name="Image 47" descr="smiley_triste"/>
          <p:cNvPicPr/>
          <p:nvPr/>
        </p:nvPicPr>
        <p:blipFill>
          <a:blip r:embed="rId4" cstate="print"/>
          <a:srcRect/>
          <a:stretch>
            <a:fillRect/>
          </a:stretch>
        </p:blipFill>
        <p:spPr bwMode="auto">
          <a:xfrm>
            <a:off x="1331640" y="1124744"/>
            <a:ext cx="321310" cy="3213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228998"/>
          </a:xfrm>
        </p:spPr>
        <p:txBody>
          <a:bodyPr>
            <a:normAutofit fontScale="90000"/>
          </a:bodyPr>
          <a:lstStyle/>
          <a:p>
            <a:r>
              <a:rPr lang="fr-FR" b="1" u="sng" dirty="0" smtClean="0"/>
              <a:t>Exemple de déroulement d’un cycle de musculation : </a:t>
            </a:r>
            <a:r>
              <a:rPr lang="fr-FR" dirty="0" smtClean="0"/>
              <a:t/>
            </a:r>
            <a:br>
              <a:rPr lang="fr-FR" dirty="0" smtClean="0"/>
            </a:br>
            <a:endParaRPr lang="fr-FR" dirty="0"/>
          </a:p>
        </p:txBody>
      </p:sp>
      <p:sp>
        <p:nvSpPr>
          <p:cNvPr id="3" name="Espace réservé du contenu 2"/>
          <p:cNvSpPr>
            <a:spLocks noGrp="1"/>
          </p:cNvSpPr>
          <p:nvPr>
            <p:ph idx="1"/>
          </p:nvPr>
        </p:nvSpPr>
        <p:spPr>
          <a:xfrm>
            <a:off x="457200" y="1340768"/>
            <a:ext cx="8229600" cy="5256584"/>
          </a:xfrm>
        </p:spPr>
        <p:txBody>
          <a:bodyPr>
            <a:normAutofit lnSpcReduction="10000"/>
          </a:bodyPr>
          <a:lstStyle/>
          <a:p>
            <a:pPr algn="just"/>
            <a:r>
              <a:rPr lang="fr-FR" b="1" dirty="0" smtClean="0">
                <a:solidFill>
                  <a:schemeClr val="bg1">
                    <a:lumMod val="95000"/>
                    <a:lumOff val="5000"/>
                  </a:schemeClr>
                </a:solidFill>
              </a:rPr>
              <a:t>1</a:t>
            </a:r>
            <a:r>
              <a:rPr lang="fr-FR" b="1" baseline="30000" dirty="0" smtClean="0">
                <a:solidFill>
                  <a:schemeClr val="bg1">
                    <a:lumMod val="95000"/>
                    <a:lumOff val="5000"/>
                  </a:schemeClr>
                </a:solidFill>
              </a:rPr>
              <a:t>ère</a:t>
            </a:r>
            <a:r>
              <a:rPr lang="fr-FR" b="1" dirty="0" smtClean="0">
                <a:solidFill>
                  <a:schemeClr val="bg1">
                    <a:lumMod val="95000"/>
                    <a:lumOff val="5000"/>
                  </a:schemeClr>
                </a:solidFill>
              </a:rPr>
              <a:t> étape</a:t>
            </a:r>
            <a:r>
              <a:rPr lang="fr-FR" b="1" dirty="0" smtClean="0"/>
              <a:t> : connaitre les règles d’action et de sécurité et les appliquer sur les ateliers, tout en déterminant, par expérimentation, les charges adaptées à une remise en forme,</a:t>
            </a:r>
            <a:endParaRPr lang="fr-FR" dirty="0" smtClean="0"/>
          </a:p>
          <a:p>
            <a:pPr algn="just"/>
            <a:r>
              <a:rPr lang="fr-FR" b="1" dirty="0" smtClean="0">
                <a:solidFill>
                  <a:schemeClr val="bg1">
                    <a:lumMod val="95000"/>
                    <a:lumOff val="5000"/>
                  </a:schemeClr>
                </a:solidFill>
              </a:rPr>
              <a:t>2</a:t>
            </a:r>
            <a:r>
              <a:rPr lang="fr-FR" b="1" baseline="30000" dirty="0" smtClean="0">
                <a:solidFill>
                  <a:schemeClr val="bg1">
                    <a:lumMod val="95000"/>
                    <a:lumOff val="5000"/>
                  </a:schemeClr>
                </a:solidFill>
              </a:rPr>
              <a:t>ème</a:t>
            </a:r>
            <a:r>
              <a:rPr lang="fr-FR" b="1" dirty="0" smtClean="0">
                <a:solidFill>
                  <a:schemeClr val="bg1">
                    <a:lumMod val="95000"/>
                    <a:lumOff val="5000"/>
                  </a:schemeClr>
                </a:solidFill>
              </a:rPr>
              <a:t> étape</a:t>
            </a:r>
            <a:r>
              <a:rPr lang="fr-FR" b="1" dirty="0" smtClean="0"/>
              <a:t> : identifier des sensations nouvelles en augmentant les charges, </a:t>
            </a:r>
            <a:endParaRPr lang="fr-FR" dirty="0" smtClean="0"/>
          </a:p>
          <a:p>
            <a:pPr algn="just"/>
            <a:r>
              <a:rPr lang="fr-FR" b="1" dirty="0" smtClean="0">
                <a:solidFill>
                  <a:schemeClr val="bg1">
                    <a:lumMod val="95000"/>
                    <a:lumOff val="5000"/>
                  </a:schemeClr>
                </a:solidFill>
              </a:rPr>
              <a:t>3</a:t>
            </a:r>
            <a:r>
              <a:rPr lang="fr-FR" b="1" baseline="30000" dirty="0" smtClean="0">
                <a:solidFill>
                  <a:schemeClr val="bg1">
                    <a:lumMod val="95000"/>
                    <a:lumOff val="5000"/>
                  </a:schemeClr>
                </a:solidFill>
              </a:rPr>
              <a:t>ème</a:t>
            </a:r>
            <a:r>
              <a:rPr lang="fr-FR" b="1" dirty="0" smtClean="0">
                <a:solidFill>
                  <a:schemeClr val="bg1">
                    <a:lumMod val="95000"/>
                    <a:lumOff val="5000"/>
                  </a:schemeClr>
                </a:solidFill>
              </a:rPr>
              <a:t> étape</a:t>
            </a:r>
            <a:r>
              <a:rPr lang="fr-FR" b="1" dirty="0" smtClean="0"/>
              <a:t> : déterminer sa charge maximale (séance 4 ou 5),</a:t>
            </a:r>
            <a:endParaRPr lang="fr-FR" dirty="0" smtClean="0"/>
          </a:p>
          <a:p>
            <a:pPr algn="just"/>
            <a:r>
              <a:rPr lang="fr-FR" b="1" dirty="0" smtClean="0">
                <a:solidFill>
                  <a:schemeClr val="bg1">
                    <a:lumMod val="95000"/>
                    <a:lumOff val="5000"/>
                  </a:schemeClr>
                </a:solidFill>
              </a:rPr>
              <a:t>4</a:t>
            </a:r>
            <a:r>
              <a:rPr lang="fr-FR" b="1" baseline="30000" dirty="0" smtClean="0">
                <a:solidFill>
                  <a:schemeClr val="bg1">
                    <a:lumMod val="95000"/>
                    <a:lumOff val="5000"/>
                  </a:schemeClr>
                </a:solidFill>
              </a:rPr>
              <a:t>ème</a:t>
            </a:r>
            <a:r>
              <a:rPr lang="fr-FR" b="1" dirty="0" smtClean="0">
                <a:solidFill>
                  <a:schemeClr val="bg1">
                    <a:lumMod val="95000"/>
                    <a:lumOff val="5000"/>
                  </a:schemeClr>
                </a:solidFill>
              </a:rPr>
              <a:t> étape</a:t>
            </a:r>
            <a:r>
              <a:rPr lang="fr-FR" b="1" dirty="0" smtClean="0"/>
              <a:t> : adapter les exercices à son objectif, éventuellement en expérimentant d’autres modes de contraction.</a:t>
            </a:r>
          </a:p>
          <a:p>
            <a:pPr algn="just"/>
            <a:r>
              <a:rPr lang="fr-FR" b="1" dirty="0" smtClean="0"/>
              <a:t> Certains élèves peuvent sauter des étapes.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332655"/>
            <a:ext cx="8640960" cy="6106295"/>
          </a:xfrm>
          <a:prstGeom prst="rect">
            <a:avLst/>
          </a:prstGeom>
          <a:noFill/>
          <a:ln w="9525">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Autofit/>
          </a:bodyPr>
          <a:lstStyle/>
          <a:p>
            <a:r>
              <a:rPr lang="fr-FR" sz="2400" dirty="0" smtClean="0"/>
              <a:t>Tableau de calcul de la charge maximale (1RM) à partir du pourcentage de 1RM ou calcul du pourcentage à partir de 1RM.</a:t>
            </a:r>
            <a:endParaRPr lang="fr-FR"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412776"/>
            <a:ext cx="8640960" cy="5266019"/>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404665"/>
            <a:ext cx="3744416" cy="5509200"/>
          </a:xfrm>
          <a:prstGeom prst="rect">
            <a:avLst/>
          </a:prstGeom>
          <a:noFill/>
        </p:spPr>
        <p:txBody>
          <a:bodyPr wrap="square" rtlCol="0">
            <a:spAutoFit/>
          </a:bodyPr>
          <a:lstStyle/>
          <a:p>
            <a:r>
              <a:rPr lang="fr-FR" dirty="0" smtClean="0"/>
              <a:t>Les conditions de la réussite de cette séance pour l’enseignant :</a:t>
            </a:r>
          </a:p>
          <a:p>
            <a:endParaRPr lang="fr-FR" dirty="0" smtClean="0"/>
          </a:p>
          <a:p>
            <a:pPr>
              <a:buFont typeface="Arial" charset="0"/>
              <a:buChar char="•"/>
            </a:pPr>
            <a:r>
              <a:rPr lang="fr-FR" sz="1400" dirty="0" smtClean="0"/>
              <a:t>Au début du cours, présenter la colonne C1 (échelle de Borg) de la fiche de sensation. </a:t>
            </a:r>
          </a:p>
          <a:p>
            <a:pPr>
              <a:buFont typeface="Arial" charset="0"/>
              <a:buChar char="•"/>
            </a:pPr>
            <a:r>
              <a:rPr lang="fr-FR" sz="1400" dirty="0" smtClean="0"/>
              <a:t>Connaitre parfaitement la fiche ci contre et la présenter « en pratique »  aux élèves.</a:t>
            </a:r>
          </a:p>
          <a:p>
            <a:pPr>
              <a:buFont typeface="Arial" charset="0"/>
              <a:buChar char="•"/>
            </a:pPr>
            <a:r>
              <a:rPr lang="fr-FR" sz="1400" dirty="0" smtClean="0"/>
              <a:t>Disposer d’une barre légère par élève (deux kilos maxi,  ou un manche à balais court).</a:t>
            </a:r>
          </a:p>
          <a:p>
            <a:pPr>
              <a:buFont typeface="Arial" charset="0"/>
              <a:buChar char="•"/>
            </a:pPr>
            <a:r>
              <a:rPr lang="fr-FR" sz="1400" dirty="0" smtClean="0"/>
              <a:t>Diriger l’« échauffement »: les élèves imitent le professeur qui démontre un à un , dans l’ordre de la fiche, les exercices à réaliser.</a:t>
            </a:r>
          </a:p>
          <a:p>
            <a:pPr>
              <a:buFont typeface="Arial" charset="0"/>
              <a:buChar char="•"/>
            </a:pPr>
            <a:r>
              <a:rPr lang="fr-FR" sz="1400" dirty="0" smtClean="0"/>
              <a:t>Lors du soulevé de terre, ajouter des exercices de placement des lombaires, repérer les élèves en difficultés,  leur proposer des solution après l’échauffement</a:t>
            </a:r>
            <a:r>
              <a:rPr lang="fr-FR" dirty="0" smtClean="0"/>
              <a:t>.</a:t>
            </a:r>
            <a:endParaRPr lang="fr-FR" sz="1400" dirty="0" smtClean="0"/>
          </a:p>
          <a:p>
            <a:pPr>
              <a:buFont typeface="Arial" charset="0"/>
              <a:buChar char="•"/>
            </a:pPr>
            <a:r>
              <a:rPr lang="fr-FR" sz="1400" dirty="0" smtClean="0"/>
              <a:t>Demander de l’attention pendant cette phase très directive du cours. Etre ferme sur ce point.</a:t>
            </a:r>
          </a:p>
          <a:p>
            <a:pPr>
              <a:buFont typeface="Arial" charset="0"/>
              <a:buChar char="•"/>
            </a:pPr>
            <a:r>
              <a:rPr lang="fr-FR" sz="1400" dirty="0" smtClean="0"/>
              <a:t>Ensuite présenter la fiche aux élèves, faire le lien avec l’échauffement et envoyer les élèves sur le parcours.</a:t>
            </a:r>
          </a:p>
          <a:p>
            <a:pPr>
              <a:buFont typeface="Arial" charset="0"/>
              <a:buChar char="•"/>
            </a:pPr>
            <a:endParaRPr lang="fr-FR" sz="1400" dirty="0" smtClean="0"/>
          </a:p>
          <a:p>
            <a:pPr>
              <a:buFont typeface="Arial" charset="0"/>
              <a:buChar char="•"/>
            </a:pPr>
            <a:endParaRPr lang="fr-FR" sz="1400" dirty="0" smtClean="0"/>
          </a:p>
        </p:txBody>
      </p:sp>
      <p:pic>
        <p:nvPicPr>
          <p:cNvPr id="4098" name="Picture 2"/>
          <p:cNvPicPr>
            <a:picLocks noChangeAspect="1" noChangeArrowheads="1"/>
          </p:cNvPicPr>
          <p:nvPr/>
        </p:nvPicPr>
        <p:blipFill>
          <a:blip r:embed="rId2" cstate="print"/>
          <a:srcRect/>
          <a:stretch>
            <a:fillRect/>
          </a:stretch>
        </p:blipFill>
        <p:spPr bwMode="auto">
          <a:xfrm>
            <a:off x="4297667" y="0"/>
            <a:ext cx="4846333" cy="6858000"/>
          </a:xfrm>
          <a:prstGeom prst="rect">
            <a:avLst/>
          </a:prstGeom>
          <a:noFill/>
          <a:ln w="9525">
            <a:noFill/>
            <a:miter lim="800000"/>
            <a:headEnd/>
            <a:tailEnd/>
          </a:ln>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hoto échelle de sensation.bmp"/>
          <p:cNvPicPr>
            <a:picLocks noChangeAspect="1"/>
          </p:cNvPicPr>
          <p:nvPr/>
        </p:nvPicPr>
        <p:blipFill>
          <a:blip r:embed="rId2" cstate="print"/>
          <a:stretch>
            <a:fillRect/>
          </a:stretch>
        </p:blipFill>
        <p:spPr>
          <a:xfrm>
            <a:off x="0" y="0"/>
            <a:ext cx="9144000" cy="6858000"/>
          </a:xfrm>
          <a:prstGeom prst="rect">
            <a:avLst/>
          </a:prstGeom>
        </p:spPr>
      </p:pic>
      <p:sp>
        <p:nvSpPr>
          <p:cNvPr id="3" name="ZoneTexte 2"/>
          <p:cNvSpPr txBox="1"/>
          <p:nvPr/>
        </p:nvSpPr>
        <p:spPr>
          <a:xfrm>
            <a:off x="251520" y="5661249"/>
            <a:ext cx="7056784" cy="1015663"/>
          </a:xfrm>
          <a:prstGeom prst="rect">
            <a:avLst/>
          </a:prstGeom>
          <a:solidFill>
            <a:srgbClr val="00B0F0"/>
          </a:solidFill>
        </p:spPr>
        <p:txBody>
          <a:bodyPr wrap="square" rtlCol="0">
            <a:spAutoFit/>
          </a:bodyPr>
          <a:lstStyle/>
          <a:p>
            <a:r>
              <a:rPr lang="fr-FR" sz="1200" dirty="0" smtClean="0">
                <a:solidFill>
                  <a:schemeClr val="bg1"/>
                </a:solidFill>
              </a:rPr>
              <a:t>Pour être utilisée par les élèves, cette fiche doit être présentée progressivement (maxi. une colonne par séance). La colonne présentée doit être en cohérence avec le thème de séance. Elle peut être annoncée dans la fiche de séance. On peut plastifier la fiche et entourer la colonne visée au feutre. Le code couleur donne des repères à l’élève sur ce qui est à faire et ce qui est à éviter.</a:t>
            </a:r>
          </a:p>
          <a:p>
            <a:r>
              <a:rPr lang="fr-FR" sz="1200" dirty="0" smtClean="0">
                <a:solidFill>
                  <a:schemeClr val="bg1"/>
                </a:solidFill>
              </a:rPr>
              <a:t>Inciter les élèves à revenir sur une colonne qui a du sens pour eux d’une séance à l’autre.</a:t>
            </a:r>
            <a:endParaRPr lang="fr-FR" sz="1200" dirty="0">
              <a:solidFill>
                <a:schemeClr val="bg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24744"/>
            <a:ext cx="8229600" cy="1143000"/>
          </a:xfrm>
        </p:spPr>
        <p:txBody>
          <a:bodyPr>
            <a:normAutofit fontScale="90000"/>
          </a:bodyPr>
          <a:lstStyle/>
          <a:p>
            <a:r>
              <a:rPr lang="fr-FR" sz="4800" dirty="0" smtClean="0"/>
              <a:t>La compétence propre n°5 :</a:t>
            </a:r>
            <a:endParaRPr lang="fr-FR" sz="4800" dirty="0"/>
          </a:p>
        </p:txBody>
      </p:sp>
      <p:sp>
        <p:nvSpPr>
          <p:cNvPr id="3" name="Espace réservé du contenu 2"/>
          <p:cNvSpPr>
            <a:spLocks noGrp="1"/>
          </p:cNvSpPr>
          <p:nvPr>
            <p:ph idx="1"/>
          </p:nvPr>
        </p:nvSpPr>
        <p:spPr>
          <a:xfrm>
            <a:off x="457200" y="2852936"/>
            <a:ext cx="8229600" cy="3456424"/>
          </a:xfrm>
        </p:spPr>
        <p:txBody>
          <a:bodyPr>
            <a:normAutofit/>
          </a:bodyPr>
          <a:lstStyle/>
          <a:p>
            <a:pPr algn="ctr">
              <a:buNone/>
            </a:pPr>
            <a:r>
              <a:rPr lang="fr-FR" sz="5400" dirty="0" smtClean="0"/>
              <a:t>Réaliser et orienter son activité physique en vue de l’entretien de soi.</a:t>
            </a:r>
            <a:endParaRPr lang="fr-FR" sz="5400" dirty="0"/>
          </a:p>
        </p:txBody>
      </p:sp>
      <p:sp>
        <p:nvSpPr>
          <p:cNvPr id="4" name="ZoneTexte 3"/>
          <p:cNvSpPr txBox="1"/>
          <p:nvPr/>
        </p:nvSpPr>
        <p:spPr>
          <a:xfrm>
            <a:off x="179512" y="188640"/>
            <a:ext cx="3888432" cy="369332"/>
          </a:xfrm>
          <a:prstGeom prst="rect">
            <a:avLst/>
          </a:prstGeom>
          <a:noFill/>
        </p:spPr>
        <p:txBody>
          <a:bodyPr wrap="square" rtlCol="0">
            <a:spAutoFit/>
          </a:bodyPr>
          <a:lstStyle/>
          <a:p>
            <a:r>
              <a:rPr lang="fr-FR" dirty="0" smtClean="0">
                <a:solidFill>
                  <a:schemeClr val="bg1"/>
                </a:solidFill>
              </a:rPr>
              <a:t>CADRE   REGLEMENTAIRE</a:t>
            </a:r>
            <a:endParaRPr lang="fr-FR"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lum contrast="2000"/>
          </a:blip>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3707904" y="0"/>
            <a:ext cx="5079268" cy="6858000"/>
          </a:xfrm>
          <a:prstGeom prst="rect">
            <a:avLst/>
          </a:prstGeom>
          <a:noFill/>
          <a:ln w="9525">
            <a:noFill/>
            <a:miter lim="800000"/>
            <a:headEnd/>
            <a:tailEnd/>
          </a:ln>
          <a:effectLst/>
        </p:spPr>
      </p:pic>
      <p:sp>
        <p:nvSpPr>
          <p:cNvPr id="3" name="ZoneTexte 2"/>
          <p:cNvSpPr txBox="1"/>
          <p:nvPr/>
        </p:nvSpPr>
        <p:spPr>
          <a:xfrm>
            <a:off x="323528" y="332656"/>
            <a:ext cx="3096344" cy="2585323"/>
          </a:xfrm>
          <a:prstGeom prst="rect">
            <a:avLst/>
          </a:prstGeom>
          <a:noFill/>
        </p:spPr>
        <p:txBody>
          <a:bodyPr wrap="square" rtlCol="0">
            <a:spAutoFit/>
          </a:bodyPr>
          <a:lstStyle/>
          <a:p>
            <a:r>
              <a:rPr lang="fr-FR" dirty="0" smtClean="0"/>
              <a:t>Après chaque séance,  il est utile de commenter par écrit la fiche individuelle de chaque élève. </a:t>
            </a:r>
          </a:p>
          <a:p>
            <a:endParaRPr lang="fr-FR" dirty="0" smtClean="0"/>
          </a:p>
          <a:p>
            <a:r>
              <a:rPr lang="fr-FR" dirty="0" smtClean="0"/>
              <a:t>L’élève dispose d’un dossier personnel dans lequel il </a:t>
            </a:r>
            <a:r>
              <a:rPr lang="fr-FR" smtClean="0"/>
              <a:t>classe les fiches </a:t>
            </a:r>
            <a:r>
              <a:rPr lang="fr-FR" dirty="0" smtClean="0"/>
              <a:t>commentées.</a:t>
            </a:r>
            <a:endParaRPr lang="fr-FR" dirty="0"/>
          </a:p>
        </p:txBody>
      </p:sp>
      <p:sp>
        <p:nvSpPr>
          <p:cNvPr id="4" name="Rectangle à coins arrondis 3"/>
          <p:cNvSpPr/>
          <p:nvPr/>
        </p:nvSpPr>
        <p:spPr>
          <a:xfrm>
            <a:off x="395536" y="4653136"/>
            <a:ext cx="2592288" cy="1800200"/>
          </a:xfrm>
          <a:prstGeom prst="wedgeRoundRectCallout">
            <a:avLst>
              <a:gd name="adj1" fmla="val 132898"/>
              <a:gd name="adj2" fmla="val 51367"/>
              <a:gd name="adj3" fmla="val 16667"/>
            </a:avLst>
          </a:prstGeom>
          <a:solidFill>
            <a:schemeClr val="tx1">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 se stade, les élèves font des séries de 15 </a:t>
            </a:r>
            <a:r>
              <a:rPr lang="fr-FR" sz="1400" dirty="0" err="1" smtClean="0"/>
              <a:t>répétit</a:t>
            </a:r>
            <a:r>
              <a:rPr lang="fr-FR" sz="1400" dirty="0" smtClean="0"/>
              <a:t>° ou plus (affinement ou raffermissement). </a:t>
            </a:r>
          </a:p>
          <a:p>
            <a:pPr algn="ctr"/>
            <a:r>
              <a:rPr lang="fr-FR" sz="1400" dirty="0" smtClean="0"/>
              <a:t>Seuls les élèves confirmés peuvent  travailler sur un objectif différent.</a:t>
            </a:r>
            <a:endParaRPr lang="fr-FR" sz="14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9512" y="188640"/>
            <a:ext cx="8784976" cy="6459639"/>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188640"/>
            <a:ext cx="9144000" cy="6270999"/>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188640"/>
            <a:ext cx="8712968" cy="6309320"/>
          </a:xfrm>
          <a:prstGeom prst="rect">
            <a:avLst/>
          </a:prstGeom>
          <a:noFill/>
          <a:ln w="9525">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79512" y="188640"/>
            <a:ext cx="8836235" cy="6480720"/>
          </a:xfrm>
          <a:prstGeom prst="rect">
            <a:avLst/>
          </a:prstGeom>
          <a:noFill/>
          <a:ln w="9525">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79512" y="188640"/>
            <a:ext cx="8866138" cy="6480720"/>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755576" y="2852936"/>
          <a:ext cx="7777321" cy="1685544"/>
        </p:xfrm>
        <a:graphic>
          <a:graphicData uri="http://schemas.openxmlformats.org/drawingml/2006/table">
            <a:tbl>
              <a:tblPr/>
              <a:tblGrid>
                <a:gridCol w="1632344"/>
                <a:gridCol w="4349308"/>
                <a:gridCol w="766994"/>
                <a:gridCol w="1028675"/>
              </a:tblGrid>
              <a:tr h="120778">
                <a:tc gridSpan="4">
                  <a:txBody>
                    <a:bodyPr/>
                    <a:lstStyle/>
                    <a:p>
                      <a:pPr algn="ctr"/>
                      <a:r>
                        <a:rPr lang="fr-FR" sz="1400" b="1" dirty="0" smtClean="0">
                          <a:solidFill>
                            <a:schemeClr val="bg1"/>
                          </a:solidFill>
                        </a:rPr>
                        <a:t>SEANCES MASSE : </a:t>
                      </a:r>
                      <a:endParaRPr lang="fr-FR" sz="1400" b="1" dirty="0">
                        <a:solidFill>
                          <a:schemeClr val="bg1"/>
                        </a:solidFill>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400" b="1" i="1" dirty="0">
                          <a:solidFill>
                            <a:schemeClr val="bg1"/>
                          </a:solidFill>
                          <a:latin typeface="Calibri"/>
                          <a:ea typeface="Calibri"/>
                          <a:cs typeface="Times New Roman"/>
                        </a:rPr>
                        <a:t>Méthode (BRAS)</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b="1" i="1" dirty="0">
                          <a:solidFill>
                            <a:schemeClr val="bg1"/>
                          </a:solidFill>
                          <a:latin typeface="Calibri"/>
                          <a:ea typeface="Calibri"/>
                          <a:cs typeface="Times New Roman"/>
                        </a:rPr>
                        <a:t>Une série </a:t>
                      </a:r>
                      <a:r>
                        <a:rPr lang="fr-FR" sz="1400" b="0" i="1" u="none" dirty="0">
                          <a:solidFill>
                            <a:schemeClr val="bg1"/>
                          </a:solidFill>
                          <a:latin typeface="Calibri"/>
                          <a:ea typeface="Calibri"/>
                          <a:cs typeface="Times New Roman"/>
                        </a:rPr>
                        <a:t>=    (sauf pyramidal, 5 </a:t>
                      </a:r>
                      <a:r>
                        <a:rPr lang="fr-FR" sz="1400" b="0" i="1" u="none" dirty="0" smtClean="0">
                          <a:solidFill>
                            <a:schemeClr val="bg1"/>
                          </a:solidFill>
                          <a:latin typeface="Calibri"/>
                          <a:ea typeface="Calibri"/>
                          <a:cs typeface="Times New Roman"/>
                        </a:rPr>
                        <a:t>séries différentes)</a:t>
                      </a:r>
                      <a:endParaRPr lang="fr-FR" sz="1400" b="0" i="1" u="none"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15000"/>
                        </a:lnSpc>
                        <a:spcAft>
                          <a:spcPts val="0"/>
                        </a:spcAft>
                      </a:pPr>
                      <a:r>
                        <a:rPr lang="fr-FR" sz="1400" b="1" i="1" dirty="0">
                          <a:solidFill>
                            <a:schemeClr val="bg1"/>
                          </a:solidFill>
                          <a:latin typeface="Calibri"/>
                          <a:ea typeface="Calibri"/>
                          <a:cs typeface="Times New Roman"/>
                        </a:rPr>
                        <a:t>Récup.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15000"/>
                        </a:lnSpc>
                        <a:spcAft>
                          <a:spcPts val="0"/>
                        </a:spcAft>
                      </a:pPr>
                      <a:r>
                        <a:rPr lang="fr-FR" sz="1400" b="1" i="1" dirty="0">
                          <a:solidFill>
                            <a:schemeClr val="bg1"/>
                          </a:solidFill>
                          <a:latin typeface="Calibri"/>
                          <a:ea typeface="Calibri"/>
                          <a:cs typeface="Times New Roman"/>
                        </a:rPr>
                        <a:t>Nb. séries</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77165">
                <a:tc>
                  <a:txBody>
                    <a:bodyPr/>
                    <a:lstStyle/>
                    <a:p>
                      <a:pPr algn="l">
                        <a:lnSpc>
                          <a:spcPct val="115000"/>
                        </a:lnSpc>
                        <a:spcAft>
                          <a:spcPts val="0"/>
                        </a:spcAft>
                      </a:pPr>
                      <a:r>
                        <a:rPr lang="fr-FR" sz="1400" dirty="0">
                          <a:solidFill>
                            <a:schemeClr val="bg1"/>
                          </a:solidFill>
                          <a:latin typeface="Calibri"/>
                          <a:ea typeface="Calibri"/>
                          <a:cs typeface="Times New Roman"/>
                        </a:rPr>
                        <a:t>Pyramidal</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12X65% +10X70% +8X75% +10X70% +12X65%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algn="ctr">
                        <a:lnSpc>
                          <a:spcPct val="115000"/>
                        </a:lnSpc>
                        <a:spcAft>
                          <a:spcPts val="0"/>
                        </a:spcAft>
                      </a:pPr>
                      <a:endParaRPr lang="fr-FR" sz="1400" dirty="0">
                        <a:solidFill>
                          <a:schemeClr val="bg1"/>
                        </a:solidFill>
                        <a:latin typeface="Calibri"/>
                        <a:ea typeface="Calibri"/>
                        <a:cs typeface="Times New Roman"/>
                      </a:endParaRPr>
                    </a:p>
                    <a:p>
                      <a:pPr algn="ctr">
                        <a:lnSpc>
                          <a:spcPct val="115000"/>
                        </a:lnSpc>
                        <a:spcAft>
                          <a:spcPts val="0"/>
                        </a:spcAft>
                      </a:pPr>
                      <a:r>
                        <a:rPr lang="fr-FR" sz="1400" dirty="0">
                          <a:solidFill>
                            <a:schemeClr val="bg1"/>
                          </a:solidFill>
                          <a:latin typeface="Calibri"/>
                          <a:ea typeface="Calibri"/>
                          <a:cs typeface="Times New Roman"/>
                        </a:rPr>
                        <a:t>2</a:t>
                      </a:r>
                      <a:r>
                        <a:rPr lang="fr-FR" sz="1400" dirty="0" smtClean="0">
                          <a:solidFill>
                            <a:schemeClr val="bg1"/>
                          </a:solidFill>
                          <a:latin typeface="Calibri"/>
                          <a:ea typeface="Calibri"/>
                          <a:cs typeface="Times New Roman"/>
                        </a:rPr>
                        <a:t>’ entre les séries</a:t>
                      </a:r>
                      <a:endParaRPr lang="fr-FR"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76530">
                <a:tc>
                  <a:txBody>
                    <a:bodyPr/>
                    <a:lstStyle/>
                    <a:p>
                      <a:pPr algn="l">
                        <a:lnSpc>
                          <a:spcPct val="115000"/>
                        </a:lnSpc>
                        <a:spcAft>
                          <a:spcPts val="0"/>
                        </a:spcAft>
                      </a:pPr>
                      <a:r>
                        <a:rPr lang="fr-FR" sz="1400" dirty="0">
                          <a:solidFill>
                            <a:schemeClr val="bg1"/>
                          </a:solidFill>
                          <a:latin typeface="Calibri"/>
                          <a:ea typeface="Calibri"/>
                          <a:cs typeface="Times New Roman"/>
                        </a:rPr>
                        <a:t>Super séries</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8 </a:t>
                      </a:r>
                      <a:r>
                        <a:rPr lang="fr-FR" sz="1400" dirty="0" err="1">
                          <a:solidFill>
                            <a:schemeClr val="bg1"/>
                          </a:solidFill>
                          <a:latin typeface="Calibri"/>
                          <a:ea typeface="Calibri"/>
                          <a:cs typeface="Times New Roman"/>
                        </a:rPr>
                        <a:t>rép</a:t>
                      </a:r>
                      <a:r>
                        <a:rPr lang="fr-FR" sz="1400" dirty="0">
                          <a:solidFill>
                            <a:schemeClr val="bg1"/>
                          </a:solidFill>
                          <a:latin typeface="Calibri"/>
                          <a:ea typeface="Calibri"/>
                          <a:cs typeface="Times New Roman"/>
                        </a:rPr>
                        <a:t> d’un exercice + 8 </a:t>
                      </a:r>
                      <a:r>
                        <a:rPr lang="fr-FR" sz="1400" dirty="0" err="1">
                          <a:solidFill>
                            <a:schemeClr val="bg1"/>
                          </a:solidFill>
                          <a:latin typeface="Calibri"/>
                          <a:ea typeface="Calibri"/>
                          <a:cs typeface="Times New Roman"/>
                        </a:rPr>
                        <a:t>rép</a:t>
                      </a:r>
                      <a:r>
                        <a:rPr lang="fr-FR" sz="1400" dirty="0">
                          <a:solidFill>
                            <a:schemeClr val="bg1"/>
                          </a:solidFill>
                          <a:latin typeface="Calibri"/>
                          <a:ea typeface="Calibri"/>
                          <a:cs typeface="Times New Roman"/>
                        </a:rPr>
                        <a:t> d’un autre exercice sollicitant le même muscle </a:t>
                      </a:r>
                      <a:r>
                        <a:rPr lang="fr-FR" sz="1400" dirty="0" smtClean="0">
                          <a:solidFill>
                            <a:schemeClr val="bg1"/>
                          </a:solidFill>
                          <a:latin typeface="Calibri"/>
                          <a:ea typeface="Calibri"/>
                          <a:cs typeface="Times New Roman"/>
                        </a:rPr>
                        <a:t>r=15’’ entre les deux</a:t>
                      </a:r>
                      <a:endParaRPr lang="fr-FR"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fr-FR"/>
                    </a:p>
                  </a:txBody>
                  <a:tcPr/>
                </a:tc>
                <a:tc rowSpan="3">
                  <a:txBody>
                    <a:bodyPr/>
                    <a:lstStyle/>
                    <a:p>
                      <a:pPr algn="ctr">
                        <a:lnSpc>
                          <a:spcPct val="115000"/>
                        </a:lnSpc>
                        <a:spcAft>
                          <a:spcPts val="0"/>
                        </a:spcAft>
                      </a:pPr>
                      <a:r>
                        <a:rPr lang="fr-FR" sz="1400">
                          <a:solidFill>
                            <a:schemeClr val="bg1"/>
                          </a:solidFill>
                          <a:latin typeface="Calibri"/>
                          <a:ea typeface="Calibri"/>
                          <a:cs typeface="Times New Roman"/>
                        </a:rPr>
                        <a:t>1 ou 2 de chauffe +</a:t>
                      </a:r>
                    </a:p>
                    <a:p>
                      <a:pPr algn="ctr">
                        <a:lnSpc>
                          <a:spcPct val="115000"/>
                        </a:lnSpc>
                        <a:spcAft>
                          <a:spcPts val="0"/>
                        </a:spcAft>
                      </a:pPr>
                      <a:r>
                        <a:rPr lang="fr-FR" sz="1400">
                          <a:solidFill>
                            <a:schemeClr val="bg1"/>
                          </a:solidFill>
                          <a:latin typeface="Calibri"/>
                          <a:ea typeface="Calibri"/>
                          <a:cs typeface="Times New Roman"/>
                        </a:rPr>
                        <a:t>3 à 4 à RM</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r>
              <a:tr h="0">
                <a:tc>
                  <a:txBody>
                    <a:bodyPr/>
                    <a:lstStyle/>
                    <a:p>
                      <a:pPr algn="l">
                        <a:lnSpc>
                          <a:spcPct val="115000"/>
                        </a:lnSpc>
                        <a:spcAft>
                          <a:spcPts val="0"/>
                        </a:spcAft>
                      </a:pPr>
                      <a:r>
                        <a:rPr lang="fr-FR" sz="1400">
                          <a:solidFill>
                            <a:schemeClr val="bg1"/>
                          </a:solidFill>
                          <a:latin typeface="Calibri"/>
                          <a:ea typeface="Calibri"/>
                          <a:cs typeface="Times New Roman"/>
                        </a:rPr>
                        <a:t>Séries brûlantes</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10 RM à 70% + 4 ou 5 avec moins d’amplitude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fr-FR"/>
                    </a:p>
                  </a:txBody>
                  <a:tcPr/>
                </a:tc>
                <a:tc vMerge="1">
                  <a:txBody>
                    <a:bodyPr/>
                    <a:lstStyle/>
                    <a:p>
                      <a:endParaRPr lang="fr-FR"/>
                    </a:p>
                  </a:txBody>
                  <a:tcPr/>
                </a:tc>
              </a:tr>
              <a:tr h="0">
                <a:tc>
                  <a:txBody>
                    <a:bodyPr/>
                    <a:lstStyle/>
                    <a:p>
                      <a:pPr algn="l">
                        <a:lnSpc>
                          <a:spcPct val="115000"/>
                        </a:lnSpc>
                        <a:spcAft>
                          <a:spcPts val="0"/>
                        </a:spcAft>
                      </a:pPr>
                      <a:r>
                        <a:rPr lang="fr-FR" sz="1400">
                          <a:solidFill>
                            <a:schemeClr val="bg1"/>
                          </a:solidFill>
                          <a:latin typeface="Calibri"/>
                          <a:ea typeface="Calibri"/>
                          <a:cs typeface="Times New Roman"/>
                        </a:rPr>
                        <a:t>Séries forcées</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10 RM 65 à 75% + 3 ou 4 avec aide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vMerge="1">
                  <a:txBody>
                    <a:bodyPr/>
                    <a:lstStyle/>
                    <a:p>
                      <a:endParaRPr lang="fr-FR"/>
                    </a:p>
                  </a:txBody>
                  <a:tcPr/>
                </a:tc>
                <a:tc vMerge="1">
                  <a:txBody>
                    <a:bodyPr/>
                    <a:lstStyle/>
                    <a:p>
                      <a:endParaRPr lang="fr-FR"/>
                    </a:p>
                  </a:txBody>
                  <a:tcPr/>
                </a:tc>
              </a:tr>
            </a:tbl>
          </a:graphicData>
        </a:graphic>
      </p:graphicFrame>
      <p:graphicFrame>
        <p:nvGraphicFramePr>
          <p:cNvPr id="8" name="Tableau 7"/>
          <p:cNvGraphicFramePr>
            <a:graphicFrameLocks noGrp="1"/>
          </p:cNvGraphicFramePr>
          <p:nvPr/>
        </p:nvGraphicFramePr>
        <p:xfrm>
          <a:off x="899592" y="4797152"/>
          <a:ext cx="7565484" cy="1962912"/>
        </p:xfrm>
        <a:graphic>
          <a:graphicData uri="http://schemas.openxmlformats.org/drawingml/2006/table">
            <a:tbl>
              <a:tblPr/>
              <a:tblGrid>
                <a:gridCol w="1675127"/>
                <a:gridCol w="3745985"/>
                <a:gridCol w="810329"/>
                <a:gridCol w="1334043"/>
              </a:tblGrid>
              <a:tr h="96393">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1" dirty="0" smtClean="0">
                          <a:solidFill>
                            <a:schemeClr val="bg1"/>
                          </a:solidFill>
                        </a:rPr>
                        <a:t>SEANCES PUISSANCE </a:t>
                      </a:r>
                      <a:r>
                        <a:rPr lang="fr-FR" sz="1400" b="0" dirty="0" smtClean="0">
                          <a:solidFill>
                            <a:schemeClr val="bg1"/>
                          </a:solidFill>
                        </a:rPr>
                        <a:t>(séries courtes, récups longues)</a:t>
                      </a:r>
                      <a:r>
                        <a:rPr lang="fr-FR" sz="1400" b="1" dirty="0" smtClean="0">
                          <a:solidFill>
                            <a:schemeClr val="bg1"/>
                          </a:solidFill>
                        </a:rPr>
                        <a:t> </a:t>
                      </a:r>
                      <a:r>
                        <a:rPr lang="fr-FR" sz="1100" b="1" dirty="0" smtClean="0">
                          <a:solidFill>
                            <a:schemeClr val="bg1"/>
                          </a:solidFill>
                        </a:rPr>
                        <a: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400" b="1" i="1" dirty="0">
                          <a:solidFill>
                            <a:schemeClr val="bg1"/>
                          </a:solidFill>
                          <a:latin typeface="Calibri"/>
                          <a:ea typeface="Calibri"/>
                          <a:cs typeface="Times New Roman"/>
                        </a:rPr>
                        <a:t>Méthode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b="1" i="1" dirty="0">
                          <a:solidFill>
                            <a:schemeClr val="bg1"/>
                          </a:solidFill>
                          <a:latin typeface="Calibri"/>
                          <a:ea typeface="Calibri"/>
                          <a:cs typeface="Times New Roman"/>
                        </a:rPr>
                        <a:t>Une série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15000"/>
                        </a:lnSpc>
                        <a:spcAft>
                          <a:spcPts val="0"/>
                        </a:spcAft>
                      </a:pPr>
                      <a:r>
                        <a:rPr lang="fr-FR" sz="1400" b="1" i="1" dirty="0">
                          <a:solidFill>
                            <a:schemeClr val="bg1"/>
                          </a:solidFill>
                          <a:latin typeface="Calibri"/>
                          <a:ea typeface="Calibri"/>
                          <a:cs typeface="Times New Roman"/>
                        </a:rPr>
                        <a:t>Récup.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a:lnSpc>
                          <a:spcPct val="115000"/>
                        </a:lnSpc>
                        <a:spcAft>
                          <a:spcPts val="0"/>
                        </a:spcAft>
                      </a:pPr>
                      <a:r>
                        <a:rPr lang="fr-FR" sz="1400" b="1" i="1" dirty="0">
                          <a:solidFill>
                            <a:schemeClr val="bg1"/>
                          </a:solidFill>
                          <a:latin typeface="Calibri"/>
                          <a:ea typeface="Calibri"/>
                          <a:cs typeface="Times New Roman"/>
                        </a:rPr>
                        <a:t>Nb. séries</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21285">
                <a:tc>
                  <a:txBody>
                    <a:bodyPr/>
                    <a:lstStyle/>
                    <a:p>
                      <a:pPr algn="l">
                        <a:lnSpc>
                          <a:spcPct val="115000"/>
                        </a:lnSpc>
                        <a:spcAft>
                          <a:spcPts val="0"/>
                        </a:spcAft>
                      </a:pPr>
                      <a:r>
                        <a:rPr lang="fr-FR" sz="1400" dirty="0">
                          <a:solidFill>
                            <a:schemeClr val="bg1"/>
                          </a:solidFill>
                          <a:latin typeface="Calibri"/>
                          <a:ea typeface="Calibri"/>
                          <a:cs typeface="Times New Roman"/>
                        </a:rPr>
                        <a:t>Bulgare. Ex jambes.</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6X70%+6X40% enchainés </a:t>
                      </a:r>
                      <a:r>
                        <a:rPr lang="fr-FR" sz="1400" baseline="0" dirty="0" smtClean="0">
                          <a:solidFill>
                            <a:schemeClr val="bg1"/>
                          </a:solidFill>
                          <a:latin typeface="Calibri"/>
                          <a:ea typeface="Calibri"/>
                          <a:cs typeface="Times New Roman"/>
                        </a:rPr>
                        <a:t> Récup. </a:t>
                      </a:r>
                      <a:r>
                        <a:rPr lang="fr-FR" sz="1400" dirty="0" smtClean="0">
                          <a:solidFill>
                            <a:schemeClr val="bg1"/>
                          </a:solidFill>
                          <a:latin typeface="Calibri"/>
                          <a:ea typeface="Calibri"/>
                          <a:cs typeface="Times New Roman"/>
                        </a:rPr>
                        <a:t>1</a:t>
                      </a:r>
                      <a:r>
                        <a:rPr lang="fr-FR" sz="1400" dirty="0">
                          <a:solidFill>
                            <a:schemeClr val="bg1"/>
                          </a:solidFill>
                          <a:latin typeface="Calibri"/>
                          <a:ea typeface="Calibri"/>
                          <a:cs typeface="Times New Roman"/>
                        </a:rPr>
                        <a:t>’+ 8 bancs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3">
                  <a:txBody>
                    <a:bodyPr/>
                    <a:lstStyle/>
                    <a:p>
                      <a:pPr algn="ctr">
                        <a:lnSpc>
                          <a:spcPct val="115000"/>
                        </a:lnSpc>
                        <a:spcAft>
                          <a:spcPts val="0"/>
                        </a:spcAft>
                      </a:pPr>
                      <a:endParaRPr lang="fr-FR" sz="1400" dirty="0" smtClean="0">
                        <a:solidFill>
                          <a:schemeClr val="bg1"/>
                        </a:solidFill>
                        <a:latin typeface="Calibri"/>
                        <a:ea typeface="Calibri"/>
                        <a:cs typeface="Times New Roman"/>
                      </a:endParaRPr>
                    </a:p>
                    <a:p>
                      <a:pPr algn="ctr">
                        <a:lnSpc>
                          <a:spcPct val="115000"/>
                        </a:lnSpc>
                        <a:spcAft>
                          <a:spcPts val="0"/>
                        </a:spcAft>
                      </a:pPr>
                      <a:r>
                        <a:rPr lang="fr-FR" sz="1400" dirty="0" smtClean="0">
                          <a:solidFill>
                            <a:schemeClr val="bg1"/>
                          </a:solidFill>
                          <a:latin typeface="Calibri"/>
                          <a:ea typeface="Calibri"/>
                          <a:cs typeface="Times New Roman"/>
                        </a:rPr>
                        <a:t>3’ entre les séries</a:t>
                      </a:r>
                      <a:endParaRPr lang="fr-FR" sz="1400" dirty="0">
                        <a:solidFill>
                          <a:schemeClr val="bg1"/>
                        </a:solidFill>
                        <a:latin typeface="Calibri"/>
                        <a:ea typeface="Calibri"/>
                        <a:cs typeface="Times New Roman"/>
                      </a:endParaRPr>
                    </a:p>
                    <a:p>
                      <a:pPr algn="ctr">
                        <a:lnSpc>
                          <a:spcPct val="115000"/>
                        </a:lnSpc>
                        <a:spcAft>
                          <a:spcPts val="0"/>
                        </a:spcAft>
                      </a:pPr>
                      <a:endParaRPr lang="fr-FR"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rowSpan="3">
                  <a:txBody>
                    <a:bodyPr/>
                    <a:lstStyle/>
                    <a:p>
                      <a:pPr algn="ctr">
                        <a:lnSpc>
                          <a:spcPct val="115000"/>
                        </a:lnSpc>
                        <a:spcAft>
                          <a:spcPts val="0"/>
                        </a:spcAft>
                      </a:pPr>
                      <a:r>
                        <a:rPr lang="fr-FR" sz="1400">
                          <a:solidFill>
                            <a:schemeClr val="bg1"/>
                          </a:solidFill>
                          <a:latin typeface="Calibri"/>
                          <a:ea typeface="Calibri"/>
                          <a:cs typeface="Times New Roman"/>
                        </a:rPr>
                        <a:t>2 de chauffe concentrique</a:t>
                      </a:r>
                    </a:p>
                    <a:p>
                      <a:pPr algn="ctr">
                        <a:lnSpc>
                          <a:spcPct val="115000"/>
                        </a:lnSpc>
                        <a:spcAft>
                          <a:spcPts val="0"/>
                        </a:spcAft>
                      </a:pPr>
                      <a:r>
                        <a:rPr lang="fr-FR" sz="1400">
                          <a:solidFill>
                            <a:schemeClr val="bg1"/>
                          </a:solidFill>
                          <a:latin typeface="Calibri"/>
                          <a:ea typeface="Calibri"/>
                          <a:cs typeface="Times New Roman"/>
                        </a:rPr>
                        <a:t> +</a:t>
                      </a:r>
                    </a:p>
                    <a:p>
                      <a:pPr algn="ctr">
                        <a:lnSpc>
                          <a:spcPct val="115000"/>
                        </a:lnSpc>
                        <a:spcAft>
                          <a:spcPts val="0"/>
                        </a:spcAft>
                      </a:pPr>
                      <a:r>
                        <a:rPr lang="fr-FR" sz="1400">
                          <a:solidFill>
                            <a:schemeClr val="bg1"/>
                          </a:solidFill>
                          <a:latin typeface="Calibri"/>
                          <a:ea typeface="Calibri"/>
                          <a:cs typeface="Times New Roman"/>
                        </a:rPr>
                        <a:t>3 ou 4 dans la méthode choisie</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r>
              <a:tr h="0">
                <a:tc>
                  <a:txBody>
                    <a:bodyPr/>
                    <a:lstStyle/>
                    <a:p>
                      <a:pPr algn="l">
                        <a:lnSpc>
                          <a:spcPct val="115000"/>
                        </a:lnSpc>
                        <a:spcAft>
                          <a:spcPts val="0"/>
                        </a:spcAft>
                      </a:pPr>
                      <a:r>
                        <a:rPr lang="fr-FR" sz="1400">
                          <a:solidFill>
                            <a:schemeClr val="bg1"/>
                          </a:solidFill>
                          <a:latin typeface="Calibri"/>
                          <a:ea typeface="Calibri"/>
                          <a:cs typeface="Times New Roman"/>
                        </a:rPr>
                        <a:t>Stato dynamique. Exemple jambe.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6X60%, bloquer 3’’ à mi-trajet, pousser+ Un exercice spécifique X8 (montée sur banc par 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pPr algn="ctr">
                        <a:lnSpc>
                          <a:spcPct val="115000"/>
                        </a:lnSpc>
                        <a:spcAft>
                          <a:spcPts val="0"/>
                        </a:spcAft>
                      </a:pPr>
                      <a:endParaRPr lang="fr-FR"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fr-FR"/>
                    </a:p>
                  </a:txBody>
                  <a:tcPr/>
                </a:tc>
              </a:tr>
              <a:tr h="0">
                <a:tc>
                  <a:txBody>
                    <a:bodyPr/>
                    <a:lstStyle/>
                    <a:p>
                      <a:pPr algn="l">
                        <a:lnSpc>
                          <a:spcPct val="115000"/>
                        </a:lnSpc>
                        <a:spcAft>
                          <a:spcPts val="0"/>
                        </a:spcAft>
                      </a:pPr>
                      <a:r>
                        <a:rPr lang="fr-FR" sz="1400">
                          <a:solidFill>
                            <a:schemeClr val="bg1"/>
                          </a:solidFill>
                          <a:latin typeface="Calibri"/>
                          <a:ea typeface="Calibri"/>
                          <a:cs typeface="Times New Roman"/>
                        </a:rPr>
                        <a:t>Pliométrique.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a:txBody>
                    <a:bodyPr/>
                    <a:lstStyle/>
                    <a:p>
                      <a:pPr algn="l">
                        <a:lnSpc>
                          <a:spcPct val="115000"/>
                        </a:lnSpc>
                        <a:spcAft>
                          <a:spcPts val="0"/>
                        </a:spcAft>
                      </a:pPr>
                      <a:r>
                        <a:rPr lang="fr-FR" sz="1400" dirty="0">
                          <a:solidFill>
                            <a:schemeClr val="bg1"/>
                          </a:solidFill>
                          <a:latin typeface="Calibri"/>
                          <a:ea typeface="Calibri"/>
                          <a:cs typeface="Times New Roman"/>
                        </a:rPr>
                        <a:t>6X70% avec deux temps de ressort  +</a:t>
                      </a:r>
                    </a:p>
                    <a:p>
                      <a:pPr algn="l">
                        <a:lnSpc>
                          <a:spcPct val="115000"/>
                        </a:lnSpc>
                        <a:spcAft>
                          <a:spcPts val="0"/>
                        </a:spcAft>
                      </a:pPr>
                      <a:r>
                        <a:rPr lang="fr-FR" sz="1400" dirty="0">
                          <a:solidFill>
                            <a:schemeClr val="bg1"/>
                          </a:solidFill>
                          <a:latin typeface="Calibri"/>
                          <a:ea typeface="Calibri"/>
                          <a:cs typeface="Times New Roman"/>
                        </a:rPr>
                        <a:t>* jambes : 6 foulées bondissantes</a:t>
                      </a:r>
                    </a:p>
                    <a:p>
                      <a:pPr algn="l">
                        <a:lnSpc>
                          <a:spcPct val="115000"/>
                        </a:lnSpc>
                        <a:spcAft>
                          <a:spcPts val="0"/>
                        </a:spcAft>
                      </a:pPr>
                      <a:r>
                        <a:rPr lang="fr-FR" sz="1400" dirty="0">
                          <a:solidFill>
                            <a:schemeClr val="bg1"/>
                          </a:solidFill>
                          <a:latin typeface="Calibri"/>
                          <a:ea typeface="Calibri"/>
                          <a:cs typeface="Times New Roman"/>
                        </a:rPr>
                        <a:t>* Bras : 3 concentriques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vMerge="1">
                  <a:txBody>
                    <a:bodyPr/>
                    <a:lstStyle/>
                    <a:p>
                      <a:pPr algn="ctr">
                        <a:lnSpc>
                          <a:spcPct val="115000"/>
                        </a:lnSpc>
                        <a:spcAft>
                          <a:spcPts val="0"/>
                        </a:spcAft>
                      </a:pPr>
                      <a:endParaRPr lang="fr-FR" sz="14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vMerge="1">
                  <a:txBody>
                    <a:bodyPr/>
                    <a:lstStyle/>
                    <a:p>
                      <a:endParaRPr lang="fr-FR"/>
                    </a:p>
                  </a:txBody>
                  <a:tcPr/>
                </a:tc>
              </a:tr>
            </a:tbl>
          </a:graphicData>
        </a:graphic>
      </p:graphicFrame>
      <p:graphicFrame>
        <p:nvGraphicFramePr>
          <p:cNvPr id="9" name="Tableau 8"/>
          <p:cNvGraphicFramePr>
            <a:graphicFrameLocks noGrp="1"/>
          </p:cNvGraphicFramePr>
          <p:nvPr/>
        </p:nvGraphicFramePr>
        <p:xfrm>
          <a:off x="827584" y="836712"/>
          <a:ext cx="7575644" cy="1810874"/>
        </p:xfrm>
        <a:graphic>
          <a:graphicData uri="http://schemas.openxmlformats.org/drawingml/2006/table">
            <a:tbl>
              <a:tblPr/>
              <a:tblGrid>
                <a:gridCol w="1936470"/>
                <a:gridCol w="5639174"/>
              </a:tblGrid>
              <a:tr h="132015">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400" b="1" dirty="0" smtClean="0">
                          <a:solidFill>
                            <a:schemeClr val="bg1"/>
                          </a:solidFill>
                        </a:rPr>
                        <a:t>SEANCES FORME </a:t>
                      </a:r>
                      <a:r>
                        <a:rPr lang="fr-FR" sz="1400" b="0" dirty="0" smtClean="0">
                          <a:solidFill>
                            <a:schemeClr val="bg1"/>
                          </a:solidFill>
                        </a:rPr>
                        <a:t>(séries longues, récups. Courtes):</a:t>
                      </a:r>
                      <a:endParaRPr lang="fr-FR" sz="1400" b="0" dirty="0">
                        <a:solidFill>
                          <a:schemeClr val="bg1"/>
                        </a:solidFill>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ct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15">
                <a:tc>
                  <a:txBody>
                    <a:bodyPr/>
                    <a:lstStyle/>
                    <a:p>
                      <a:pPr algn="ctr">
                        <a:lnSpc>
                          <a:spcPct val="115000"/>
                        </a:lnSpc>
                        <a:spcAft>
                          <a:spcPts val="0"/>
                        </a:spcAft>
                      </a:pPr>
                      <a:r>
                        <a:rPr lang="fr-FR" sz="1400" b="1" i="1" dirty="0" smtClean="0">
                          <a:solidFill>
                            <a:schemeClr val="bg1"/>
                          </a:solidFill>
                          <a:latin typeface="Calibri"/>
                          <a:ea typeface="Calibri"/>
                          <a:cs typeface="Times New Roman"/>
                        </a:rPr>
                        <a:t>Méthode</a:t>
                      </a:r>
                      <a:endParaRPr lang="fr-FR" sz="1400" b="1" i="1" dirty="0">
                        <a:solidFill>
                          <a:schemeClr val="bg1"/>
                        </a:solidFill>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b="1" i="1" dirty="0" smtClean="0">
                          <a:solidFill>
                            <a:schemeClr val="bg1"/>
                          </a:solidFill>
                          <a:latin typeface="Calibri"/>
                          <a:ea typeface="Calibri"/>
                          <a:cs typeface="Times New Roman"/>
                        </a:rPr>
                        <a:t>Exemples de travail pouvant</a:t>
                      </a:r>
                      <a:r>
                        <a:rPr lang="fr-FR" sz="1400" b="1" i="1" baseline="0" dirty="0" smtClean="0">
                          <a:solidFill>
                            <a:schemeClr val="bg1"/>
                          </a:solidFill>
                          <a:latin typeface="Calibri"/>
                          <a:ea typeface="Calibri"/>
                          <a:cs typeface="Times New Roman"/>
                        </a:rPr>
                        <a:t> être proposé</a:t>
                      </a:r>
                      <a:endParaRPr lang="fr-FR" sz="1400" b="1" i="1"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28059">
                <a:tc>
                  <a:txBody>
                    <a:bodyPr/>
                    <a:lstStyle/>
                    <a:p>
                      <a:pPr algn="l">
                        <a:lnSpc>
                          <a:spcPct val="115000"/>
                        </a:lnSpc>
                        <a:spcAft>
                          <a:spcPts val="0"/>
                        </a:spcAft>
                      </a:pPr>
                      <a:r>
                        <a:rPr lang="fr-FR" sz="1400" dirty="0">
                          <a:solidFill>
                            <a:schemeClr val="bg1"/>
                          </a:solidFill>
                          <a:latin typeface="Calibri"/>
                          <a:ea typeface="Calibri"/>
                          <a:cs typeface="Times New Roman"/>
                        </a:rPr>
                        <a:t>Circuit training</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Circuit de 6 à 8 ateliers, 30’’ par atelier.  Faire 3 à 4 fois le circuit. </a:t>
                      </a:r>
                      <a:r>
                        <a:rPr lang="fr-FR" sz="1400" dirty="0" smtClean="0">
                          <a:solidFill>
                            <a:schemeClr val="bg1"/>
                          </a:solidFill>
                          <a:latin typeface="Calibri"/>
                          <a:ea typeface="Calibri"/>
                          <a:cs typeface="Times New Roman"/>
                        </a:rPr>
                        <a:t>Récup. </a:t>
                      </a:r>
                      <a:r>
                        <a:rPr lang="fr-FR" sz="1400" dirty="0">
                          <a:solidFill>
                            <a:schemeClr val="bg1"/>
                          </a:solidFill>
                          <a:latin typeface="Calibri"/>
                          <a:ea typeface="Calibri"/>
                          <a:cs typeface="Times New Roman"/>
                        </a:rPr>
                        <a:t>3’. Deux circuits différents dans la séance.</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4029">
                <a:tc>
                  <a:txBody>
                    <a:bodyPr/>
                    <a:lstStyle/>
                    <a:p>
                      <a:pPr algn="l">
                        <a:lnSpc>
                          <a:spcPct val="115000"/>
                        </a:lnSpc>
                        <a:spcAft>
                          <a:spcPts val="0"/>
                        </a:spcAft>
                      </a:pPr>
                      <a:r>
                        <a:rPr lang="fr-FR" sz="1400" dirty="0" err="1">
                          <a:solidFill>
                            <a:schemeClr val="bg1"/>
                          </a:solidFill>
                          <a:latin typeface="Calibri"/>
                          <a:ea typeface="Calibri"/>
                          <a:cs typeface="Times New Roman"/>
                        </a:rPr>
                        <a:t>Cardio</a:t>
                      </a:r>
                      <a:r>
                        <a:rPr lang="fr-FR" sz="1400" dirty="0">
                          <a:solidFill>
                            <a:schemeClr val="bg1"/>
                          </a:solidFill>
                          <a:latin typeface="Calibri"/>
                          <a:ea typeface="Calibri"/>
                          <a:cs typeface="Times New Roman"/>
                        </a:rPr>
                        <a:t> </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 20 à 30’ en </a:t>
                      </a:r>
                      <a:r>
                        <a:rPr lang="fr-FR" sz="1400" dirty="0" smtClean="0">
                          <a:solidFill>
                            <a:schemeClr val="bg1"/>
                          </a:solidFill>
                          <a:latin typeface="Calibri"/>
                          <a:ea typeface="Calibri"/>
                          <a:cs typeface="Times New Roman"/>
                        </a:rPr>
                        <a:t>continu (rameur, vélo…) </a:t>
                      </a:r>
                      <a:r>
                        <a:rPr lang="fr-FR" sz="1400" dirty="0">
                          <a:solidFill>
                            <a:schemeClr val="bg1"/>
                          </a:solidFill>
                          <a:latin typeface="Calibri"/>
                          <a:ea typeface="Calibri"/>
                          <a:cs typeface="Times New Roman"/>
                        </a:rPr>
                        <a:t>X 2 </a:t>
                      </a:r>
                      <a:r>
                        <a:rPr lang="fr-FR" sz="1400" dirty="0" smtClean="0">
                          <a:solidFill>
                            <a:schemeClr val="bg1"/>
                          </a:solidFill>
                          <a:latin typeface="Calibri"/>
                          <a:ea typeface="Calibri"/>
                          <a:cs typeface="Times New Roman"/>
                        </a:rPr>
                        <a:t>Récup.</a:t>
                      </a:r>
                      <a:r>
                        <a:rPr lang="fr-FR" sz="1400" baseline="0" dirty="0" smtClean="0">
                          <a:solidFill>
                            <a:schemeClr val="bg1"/>
                          </a:solidFill>
                          <a:latin typeface="Calibri"/>
                          <a:ea typeface="Calibri"/>
                          <a:cs typeface="Times New Roman"/>
                        </a:rPr>
                        <a:t> </a:t>
                      </a:r>
                      <a:r>
                        <a:rPr lang="fr-FR" sz="1400" dirty="0" smtClean="0">
                          <a:solidFill>
                            <a:schemeClr val="bg1"/>
                          </a:solidFill>
                          <a:latin typeface="Calibri"/>
                          <a:ea typeface="Calibri"/>
                          <a:cs typeface="Times New Roman"/>
                        </a:rPr>
                        <a:t>3</a:t>
                      </a:r>
                      <a:r>
                        <a:rPr lang="fr-FR" sz="1400" dirty="0">
                          <a:solidFill>
                            <a:schemeClr val="bg1"/>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4029">
                <a:tc>
                  <a:txBody>
                    <a:bodyPr/>
                    <a:lstStyle/>
                    <a:p>
                      <a:pPr algn="l">
                        <a:lnSpc>
                          <a:spcPct val="115000"/>
                        </a:lnSpc>
                        <a:spcAft>
                          <a:spcPts val="0"/>
                        </a:spcAft>
                      </a:pPr>
                      <a:r>
                        <a:rPr lang="fr-FR" sz="1400" dirty="0" err="1">
                          <a:solidFill>
                            <a:schemeClr val="bg1"/>
                          </a:solidFill>
                          <a:latin typeface="Calibri"/>
                          <a:ea typeface="Calibri"/>
                          <a:cs typeface="Times New Roman"/>
                        </a:rPr>
                        <a:t>Stato</a:t>
                      </a:r>
                      <a:r>
                        <a:rPr lang="fr-FR" sz="1400" dirty="0">
                          <a:solidFill>
                            <a:schemeClr val="bg1"/>
                          </a:solidFill>
                          <a:latin typeface="Calibri"/>
                          <a:ea typeface="Calibri"/>
                          <a:cs typeface="Times New Roman"/>
                        </a:rPr>
                        <a:t> dynamique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Enchainer 10X50% +10’’ statique + 10rep à 50% X 3 à 4 séries </a:t>
                      </a:r>
                      <a:r>
                        <a:rPr lang="fr-FR" sz="1400" dirty="0" smtClean="0">
                          <a:solidFill>
                            <a:schemeClr val="bg1"/>
                          </a:solidFill>
                          <a:latin typeface="Calibri"/>
                          <a:ea typeface="Calibri"/>
                          <a:cs typeface="Times New Roman"/>
                        </a:rPr>
                        <a:t>Récup. </a:t>
                      </a:r>
                      <a:r>
                        <a:rPr lang="fr-FR" sz="1400" dirty="0">
                          <a:solidFill>
                            <a:schemeClr val="bg1"/>
                          </a:solidFill>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4029">
                <a:tc>
                  <a:txBody>
                    <a:bodyPr/>
                    <a:lstStyle/>
                    <a:p>
                      <a:pPr algn="l">
                        <a:lnSpc>
                          <a:spcPct val="115000"/>
                        </a:lnSpc>
                        <a:spcAft>
                          <a:spcPts val="0"/>
                        </a:spcAft>
                      </a:pPr>
                      <a:r>
                        <a:rPr lang="fr-FR" sz="1400" dirty="0">
                          <a:solidFill>
                            <a:schemeClr val="bg1"/>
                          </a:solidFill>
                          <a:latin typeface="Calibri"/>
                          <a:ea typeface="Calibri"/>
                          <a:cs typeface="Times New Roman"/>
                        </a:rPr>
                        <a:t>Pyramide décroissante</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0"/>
                        </a:spcAft>
                      </a:pPr>
                      <a:r>
                        <a:rPr lang="fr-FR" sz="1400" dirty="0">
                          <a:solidFill>
                            <a:schemeClr val="bg1"/>
                          </a:solidFill>
                          <a:latin typeface="Calibri"/>
                          <a:ea typeface="Calibri"/>
                          <a:cs typeface="Times New Roman"/>
                        </a:rPr>
                        <a:t>25X50% +20X50% + 15X50% r30’’ à  1’</a:t>
                      </a: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tx1"/>
                    </a:solidFill>
                  </a:tcPr>
                </a:tc>
              </a:tr>
            </a:tbl>
          </a:graphicData>
        </a:graphic>
      </p:graphicFrame>
      <p:sp>
        <p:nvSpPr>
          <p:cNvPr id="10" name="Titre 1"/>
          <p:cNvSpPr txBox="1">
            <a:spLocks/>
          </p:cNvSpPr>
          <p:nvPr/>
        </p:nvSpPr>
        <p:spPr>
          <a:xfrm>
            <a:off x="457200" y="188640"/>
            <a:ext cx="8229600" cy="1228998"/>
          </a:xfrm>
          <a:prstGeom prst="rect">
            <a:avLst/>
          </a:prstGeom>
        </p:spPr>
        <p:txBody>
          <a:bodyP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1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Exploration de différentes méthodes</a:t>
            </a:r>
            <a:r>
              <a:rPr kumimoji="0" lang="fr-FR"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 </a:t>
            </a: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5093" y="188640"/>
            <a:ext cx="8889395" cy="6408712"/>
          </a:xfrm>
          <a:prstGeom prst="rect">
            <a:avLst/>
          </a:prstGeom>
          <a:noFill/>
          <a:ln w="9525">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260648"/>
            <a:ext cx="8640960" cy="6647974"/>
          </a:xfrm>
          <a:prstGeom prst="rect">
            <a:avLst/>
          </a:prstGeom>
          <a:noFill/>
        </p:spPr>
        <p:txBody>
          <a:bodyPr wrap="square" rtlCol="0">
            <a:spAutoFit/>
          </a:bodyPr>
          <a:lstStyle/>
          <a:p>
            <a:pPr algn="ctr"/>
            <a:r>
              <a:rPr lang="fr-FR" b="1" u="sng" dirty="0" smtClean="0"/>
              <a:t>Bibliographie commentée </a:t>
            </a:r>
            <a:r>
              <a:rPr lang="fr-FR" dirty="0" smtClean="0"/>
              <a:t>: </a:t>
            </a:r>
          </a:p>
          <a:p>
            <a:pPr algn="ctr"/>
            <a:endParaRPr lang="fr-FR" sz="1700" dirty="0" smtClean="0"/>
          </a:p>
          <a:p>
            <a:pPr>
              <a:buFont typeface="Wingdings" pitchFamily="2" charset="2"/>
              <a:buChar char="v"/>
            </a:pPr>
            <a:r>
              <a:rPr lang="fr-FR" sz="1700" dirty="0" smtClean="0"/>
              <a:t> Collectif, « </a:t>
            </a:r>
            <a:r>
              <a:rPr lang="fr-FR" sz="1700" b="1" u="sng" dirty="0" smtClean="0"/>
              <a:t>La CP5 et l’apprentissage du « savoir s’entrainer physiquement</a:t>
            </a:r>
            <a:r>
              <a:rPr lang="fr-FR" sz="1700" dirty="0" smtClean="0"/>
              <a:t> » . Que proposer à l’étude des élèves en EPS? »,  Edit. AEEPS, Les cahiers du CEDREPS N°10. 2011. A se procurer en priorité!  Dans ce passionnant  ouvrage, « réaliser et orienter son activité physique en vue de l’entretien de soi » prend tout son sens. Cette lecture peut vous donner envie d’adhérer à l’AEEPS. </a:t>
            </a:r>
            <a:r>
              <a:rPr lang="fr-FR" sz="1700" dirty="0" smtClean="0">
                <a:hlinkClick r:id="rId2"/>
              </a:rPr>
              <a:t>www.aeeps.org</a:t>
            </a:r>
            <a:r>
              <a:rPr lang="fr-FR" sz="1700" dirty="0" smtClean="0"/>
              <a:t>.</a:t>
            </a:r>
          </a:p>
          <a:p>
            <a:endParaRPr lang="fr-FR" sz="1700" dirty="0" smtClean="0"/>
          </a:p>
          <a:p>
            <a:pPr>
              <a:buFont typeface="Wingdings" pitchFamily="2" charset="2"/>
              <a:buChar char="v"/>
            </a:pPr>
            <a:r>
              <a:rPr lang="fr-FR" sz="1700" dirty="0" smtClean="0"/>
              <a:t>Les articles de la revue « contre pied », pour approfondir sa culture de l’EPS. </a:t>
            </a:r>
          </a:p>
          <a:p>
            <a:endParaRPr lang="fr-FR" sz="1700" dirty="0" smtClean="0"/>
          </a:p>
          <a:p>
            <a:pPr>
              <a:buFont typeface="Wingdings" pitchFamily="2" charset="2"/>
              <a:buChar char="v"/>
            </a:pPr>
            <a:r>
              <a:rPr lang="fr-FR" sz="1700" dirty="0" smtClean="0"/>
              <a:t>Olivier </a:t>
            </a:r>
            <a:r>
              <a:rPr lang="fr-FR" sz="1700" dirty="0" err="1" smtClean="0"/>
              <a:t>Pauly</a:t>
            </a:r>
            <a:r>
              <a:rPr lang="fr-FR" sz="1700" dirty="0" smtClean="0"/>
              <a:t>.</a:t>
            </a:r>
            <a:r>
              <a:rPr lang="fr-FR" sz="1700" b="1" dirty="0" smtClean="0"/>
              <a:t>« </a:t>
            </a:r>
            <a:r>
              <a:rPr lang="fr-FR" sz="1700" b="1" u="sng" dirty="0" smtClean="0"/>
              <a:t>Musculation pour l’enfant et l’adolescent</a:t>
            </a:r>
            <a:r>
              <a:rPr lang="fr-FR" sz="1700" b="1" dirty="0" smtClean="0"/>
              <a:t> »</a:t>
            </a:r>
            <a:r>
              <a:rPr lang="fr-FR" sz="1700" dirty="0" smtClean="0"/>
              <a:t>, Edit. </a:t>
            </a:r>
            <a:r>
              <a:rPr lang="fr-FR" sz="1700" dirty="0" err="1" smtClean="0"/>
              <a:t>Amphora</a:t>
            </a:r>
            <a:r>
              <a:rPr lang="fr-FR" sz="1700" dirty="0" smtClean="0"/>
              <a:t> 2007.  Indispensable pour s’approprier les quelques techniques de base essentielles de la musculation. Des situations originales et pertinentes adaptées à tous les élèves (nombreuses variables et progressions proposées),  illustrées et expliquées, nécessitant très peu de matériel.</a:t>
            </a:r>
          </a:p>
          <a:p>
            <a:endParaRPr lang="fr-FR" sz="1700" dirty="0" smtClean="0"/>
          </a:p>
          <a:p>
            <a:pPr>
              <a:buFont typeface="Wingdings" pitchFamily="2" charset="2"/>
              <a:buChar char="v"/>
            </a:pPr>
            <a:r>
              <a:rPr lang="fr-FR" sz="1700" dirty="0" smtClean="0"/>
              <a:t> Grégory Levasseur et Fabio Pozzo,  « </a:t>
            </a:r>
            <a:r>
              <a:rPr lang="fr-FR" sz="1700" b="1" u="sng" dirty="0" smtClean="0"/>
              <a:t>Musculation avec et sans matériel . Une démarche commune au collège et au lycée</a:t>
            </a:r>
            <a:r>
              <a:rPr lang="fr-FR" sz="1700" dirty="0" smtClean="0"/>
              <a:t> », Edit. EPS. Dossier EPS n° 79,  2010. Contient des propositions intéressantes, accessibles , et bien expliquées, pour construire des cycles de musculation.</a:t>
            </a:r>
          </a:p>
          <a:p>
            <a:endParaRPr lang="fr-FR" sz="1700" dirty="0" smtClean="0"/>
          </a:p>
          <a:p>
            <a:pPr>
              <a:buFont typeface="Wingdings" pitchFamily="2" charset="2"/>
              <a:buChar char="v"/>
            </a:pPr>
            <a:r>
              <a:rPr lang="fr-FR" sz="1700" dirty="0" smtClean="0"/>
              <a:t>Frédéric </a:t>
            </a:r>
            <a:r>
              <a:rPr lang="fr-FR" sz="1700" dirty="0" err="1" smtClean="0"/>
              <a:t>Delavier</a:t>
            </a:r>
            <a:r>
              <a:rPr lang="fr-FR" sz="1700" dirty="0" smtClean="0"/>
              <a:t>, « </a:t>
            </a:r>
            <a:r>
              <a:rPr lang="fr-FR" sz="1700" b="1" u="sng" dirty="0" smtClean="0"/>
              <a:t>Guide des mouvements de musculation</a:t>
            </a:r>
            <a:r>
              <a:rPr lang="fr-FR" sz="1700" dirty="0" smtClean="0"/>
              <a:t> », Edit. </a:t>
            </a:r>
            <a:r>
              <a:rPr lang="fr-FR" sz="1700" dirty="0" err="1" smtClean="0"/>
              <a:t>Vigot</a:t>
            </a:r>
            <a:r>
              <a:rPr lang="fr-FR" sz="1700" dirty="0" smtClean="0"/>
              <a:t>, 2003.  Description claire de la plupart des mouvements de musculation, avec des dessins de chaque exercice, permettant de visualiser les muscles sollicités. Les dessins peuvent être utilisés pour un affichage par atelier à destination des élèves.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20688"/>
            <a:ext cx="8373616" cy="1944216"/>
          </a:xfrm>
        </p:spPr>
        <p:txBody>
          <a:bodyPr>
            <a:normAutofit fontScale="90000"/>
          </a:bodyPr>
          <a:lstStyle/>
          <a:p>
            <a:r>
              <a:rPr lang="fr-FR" dirty="0" smtClean="0"/>
              <a:t>Compétences méthodologiques et sociales ciblées pendant le cycle.</a:t>
            </a:r>
            <a:endParaRPr lang="fr-FR" dirty="0"/>
          </a:p>
        </p:txBody>
      </p:sp>
      <p:sp>
        <p:nvSpPr>
          <p:cNvPr id="3" name="Espace réservé du contenu 2"/>
          <p:cNvSpPr>
            <a:spLocks noGrp="1"/>
          </p:cNvSpPr>
          <p:nvPr>
            <p:ph idx="1"/>
          </p:nvPr>
        </p:nvSpPr>
        <p:spPr>
          <a:xfrm>
            <a:off x="457200" y="2708920"/>
            <a:ext cx="8229600" cy="3600440"/>
          </a:xfrm>
        </p:spPr>
        <p:txBody>
          <a:bodyPr>
            <a:normAutofit/>
          </a:bodyPr>
          <a:lstStyle/>
          <a:p>
            <a:pPr algn="just">
              <a:buFont typeface="Wingdings" pitchFamily="2" charset="2"/>
              <a:buChar char="Ø"/>
            </a:pPr>
            <a:r>
              <a:rPr lang="fr-FR" sz="2400" u="sng" dirty="0" smtClean="0"/>
              <a:t>S’engager lucidement </a:t>
            </a:r>
            <a:r>
              <a:rPr lang="fr-FR" sz="2400" dirty="0" smtClean="0"/>
              <a:t>: </a:t>
            </a:r>
            <a:r>
              <a:rPr lang="fr-FR" sz="2400" b="1" dirty="0" smtClean="0">
                <a:solidFill>
                  <a:schemeClr val="accent1">
                    <a:lumMod val="60000"/>
                    <a:lumOff val="40000"/>
                  </a:schemeClr>
                </a:solidFill>
              </a:rPr>
              <a:t>se préparer à l’effort, connaitre ses limites</a:t>
            </a:r>
            <a:r>
              <a:rPr lang="fr-FR" sz="2400" dirty="0" smtClean="0"/>
              <a:t>, </a:t>
            </a:r>
            <a:r>
              <a:rPr lang="fr-FR" sz="2400" b="1" dirty="0" smtClean="0">
                <a:solidFill>
                  <a:schemeClr val="accent1">
                    <a:lumMod val="60000"/>
                    <a:lumOff val="40000"/>
                  </a:schemeClr>
                </a:solidFill>
              </a:rPr>
              <a:t>se</a:t>
            </a:r>
            <a:r>
              <a:rPr lang="fr-FR" sz="2400" b="1" dirty="0" smtClean="0">
                <a:solidFill>
                  <a:schemeClr val="accent6">
                    <a:lumMod val="50000"/>
                  </a:schemeClr>
                </a:solidFill>
              </a:rPr>
              <a:t> </a:t>
            </a:r>
            <a:r>
              <a:rPr lang="fr-FR" sz="2400" b="1" dirty="0" smtClean="0">
                <a:solidFill>
                  <a:schemeClr val="accent1">
                    <a:lumMod val="60000"/>
                    <a:lumOff val="40000"/>
                  </a:schemeClr>
                </a:solidFill>
              </a:rPr>
              <a:t>préserver des traumatismes</a:t>
            </a:r>
            <a:r>
              <a:rPr lang="fr-FR" sz="2400" dirty="0" smtClean="0"/>
              <a:t>, </a:t>
            </a:r>
            <a:r>
              <a:rPr lang="fr-FR" sz="2400" b="1" dirty="0" smtClean="0">
                <a:solidFill>
                  <a:schemeClr val="accent1">
                    <a:lumMod val="60000"/>
                    <a:lumOff val="40000"/>
                  </a:schemeClr>
                </a:solidFill>
              </a:rPr>
              <a:t>apprécier les effets de l’activité physique sur soi</a:t>
            </a:r>
            <a:r>
              <a:rPr lang="fr-FR" sz="2400" dirty="0" smtClean="0"/>
              <a:t>… (CM1)</a:t>
            </a:r>
          </a:p>
          <a:p>
            <a:pPr algn="just">
              <a:buFont typeface="Wingdings" pitchFamily="2" charset="2"/>
              <a:buChar char="Ø"/>
            </a:pPr>
            <a:r>
              <a:rPr lang="fr-FR" sz="2400" u="sng" dirty="0" smtClean="0"/>
              <a:t>Savoir utiliser différentes démarches pour apprendre à agir efficacement </a:t>
            </a:r>
            <a:r>
              <a:rPr lang="fr-FR" sz="2400" dirty="0" smtClean="0"/>
              <a:t>: </a:t>
            </a:r>
            <a:r>
              <a:rPr lang="fr-FR" sz="2400" b="1" dirty="0" smtClean="0">
                <a:solidFill>
                  <a:schemeClr val="accent1">
                    <a:lumMod val="60000"/>
                    <a:lumOff val="40000"/>
                  </a:schemeClr>
                </a:solidFill>
              </a:rPr>
              <a:t>identifier, analyser</a:t>
            </a:r>
            <a:r>
              <a:rPr lang="fr-FR" sz="2400" dirty="0" smtClean="0"/>
              <a:t>, </a:t>
            </a:r>
            <a:r>
              <a:rPr lang="fr-FR" sz="2400" b="1" dirty="0" smtClean="0">
                <a:solidFill>
                  <a:schemeClr val="accent1">
                    <a:lumMod val="60000"/>
                    <a:lumOff val="40000"/>
                  </a:schemeClr>
                </a:solidFill>
              </a:rPr>
              <a:t>concevoir des projets </a:t>
            </a:r>
            <a:r>
              <a:rPr lang="fr-FR" sz="2400" dirty="0" smtClean="0"/>
              <a:t>(CM3).</a:t>
            </a:r>
          </a:p>
          <a:p>
            <a:pPr algn="just">
              <a:buFont typeface="Wingdings" pitchFamily="2" charset="2"/>
              <a:buChar char="Ø"/>
            </a:pPr>
            <a:r>
              <a:rPr lang="fr-FR" sz="2400" dirty="0" smtClean="0"/>
              <a:t>Prendre en charge de sa pratique physique</a:t>
            </a:r>
          </a:p>
          <a:p>
            <a:pPr algn="just">
              <a:buFont typeface="Wingdings" pitchFamily="2" charset="2"/>
              <a:buChar char="Ø"/>
            </a:pPr>
            <a:r>
              <a:rPr lang="fr-FR" sz="2400" dirty="0" smtClean="0"/>
              <a:t>Exercer son autonomie </a:t>
            </a:r>
          </a:p>
          <a:p>
            <a:pPr>
              <a:buNone/>
            </a:pPr>
            <a:endParaRPr lang="fr-FR" sz="2400" dirty="0"/>
          </a:p>
        </p:txBody>
      </p:sp>
      <p:sp>
        <p:nvSpPr>
          <p:cNvPr id="4" name="ZoneTexte 3"/>
          <p:cNvSpPr txBox="1"/>
          <p:nvPr/>
        </p:nvSpPr>
        <p:spPr>
          <a:xfrm>
            <a:off x="251520" y="188640"/>
            <a:ext cx="3384376" cy="369332"/>
          </a:xfrm>
          <a:prstGeom prst="rect">
            <a:avLst/>
          </a:prstGeom>
          <a:noFill/>
        </p:spPr>
        <p:txBody>
          <a:bodyPr wrap="square" rtlCol="0">
            <a:spAutoFit/>
          </a:bodyPr>
          <a:lstStyle/>
          <a:p>
            <a:r>
              <a:rPr lang="fr-FR" dirty="0" smtClean="0">
                <a:solidFill>
                  <a:schemeClr val="bg1"/>
                </a:solidFill>
              </a:rPr>
              <a:t>CADRE   REGLEMENTAIRE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normAutofit fontScale="90000"/>
          </a:bodyPr>
          <a:lstStyle/>
          <a:p>
            <a:r>
              <a:rPr lang="fr-FR" sz="4400" dirty="0" smtClean="0"/>
              <a:t>Les compétences attendues en musculation en terminale</a:t>
            </a:r>
            <a:endParaRPr lang="fr-FR" dirty="0"/>
          </a:p>
        </p:txBody>
      </p:sp>
      <p:sp>
        <p:nvSpPr>
          <p:cNvPr id="3" name="Espace réservé du contenu 2"/>
          <p:cNvSpPr>
            <a:spLocks noGrp="1"/>
          </p:cNvSpPr>
          <p:nvPr>
            <p:ph idx="1"/>
          </p:nvPr>
        </p:nvSpPr>
        <p:spPr>
          <a:xfrm>
            <a:off x="457200" y="1988840"/>
            <a:ext cx="8229600" cy="4680520"/>
          </a:xfrm>
        </p:spPr>
        <p:txBody>
          <a:bodyPr>
            <a:normAutofit fontScale="55000" lnSpcReduction="20000"/>
          </a:bodyPr>
          <a:lstStyle/>
          <a:p>
            <a:pPr>
              <a:buNone/>
            </a:pPr>
            <a:endParaRPr lang="fr-FR" dirty="0" smtClean="0"/>
          </a:p>
          <a:p>
            <a:endParaRPr lang="fr-FR" sz="4200" u="sng" dirty="0" smtClean="0"/>
          </a:p>
          <a:p>
            <a:r>
              <a:rPr lang="fr-FR" sz="4200" u="sng" dirty="0" smtClean="0"/>
              <a:t>Niveau 4 </a:t>
            </a:r>
            <a:r>
              <a:rPr lang="fr-FR" sz="4200" dirty="0" smtClean="0"/>
              <a:t> (exigé): produire et identifier sur soi des effets différés liés à un mobile personnel, </a:t>
            </a:r>
            <a:r>
              <a:rPr lang="fr-FR" sz="4200" dirty="0" smtClean="0">
                <a:solidFill>
                  <a:srgbClr val="FF0000"/>
                </a:solidFill>
              </a:rPr>
              <a:t>prévoir et réaliser des séquences de musculation</a:t>
            </a:r>
            <a:r>
              <a:rPr lang="fr-FR" sz="4200" dirty="0" smtClean="0">
                <a:solidFill>
                  <a:schemeClr val="accent6">
                    <a:lumMod val="75000"/>
                  </a:schemeClr>
                </a:solidFill>
              </a:rPr>
              <a:t>, </a:t>
            </a:r>
            <a:r>
              <a:rPr lang="fr-FR" sz="4200" dirty="0" smtClean="0"/>
              <a:t>en utilisant les différents paramètres (durée, intensité,  temps de récupération, répétition).  </a:t>
            </a:r>
          </a:p>
          <a:p>
            <a:endParaRPr lang="fr-FR" sz="4200" dirty="0" smtClean="0"/>
          </a:p>
          <a:p>
            <a:r>
              <a:rPr lang="fr-FR" sz="4200" u="sng" dirty="0" smtClean="0"/>
              <a:t>Niveau 5 </a:t>
            </a:r>
            <a:r>
              <a:rPr lang="fr-FR" sz="4200" dirty="0" smtClean="0"/>
              <a:t>(possible) : produire et identifier sur soi des effets différés liés à un mobile personnel dans un contexte de vie singulier (préparation à une compétition, entretien physique, bien- être psychologique…), </a:t>
            </a:r>
            <a:r>
              <a:rPr lang="fr-FR" sz="4200" dirty="0" smtClean="0">
                <a:solidFill>
                  <a:srgbClr val="FF0000"/>
                </a:solidFill>
              </a:rPr>
              <a:t>concevoir et mettre en œuvre un projet d’entrainement</a:t>
            </a:r>
            <a:r>
              <a:rPr lang="fr-FR" sz="4200" dirty="0" smtClean="0">
                <a:solidFill>
                  <a:schemeClr val="accent6">
                    <a:lumMod val="75000"/>
                  </a:schemeClr>
                </a:solidFill>
              </a:rPr>
              <a:t> </a:t>
            </a:r>
            <a:r>
              <a:rPr lang="fr-FR" sz="4200" dirty="0" smtClean="0"/>
              <a:t>personnalisé de musculation.</a:t>
            </a:r>
          </a:p>
          <a:p>
            <a:endParaRPr lang="fr-FR" sz="4200" dirty="0"/>
          </a:p>
        </p:txBody>
      </p:sp>
      <p:sp>
        <p:nvSpPr>
          <p:cNvPr id="4" name="ZoneTexte 3"/>
          <p:cNvSpPr txBox="1"/>
          <p:nvPr/>
        </p:nvSpPr>
        <p:spPr>
          <a:xfrm>
            <a:off x="467544" y="332656"/>
            <a:ext cx="3456384" cy="369332"/>
          </a:xfrm>
          <a:prstGeom prst="rect">
            <a:avLst/>
          </a:prstGeom>
          <a:noFill/>
        </p:spPr>
        <p:txBody>
          <a:bodyPr wrap="square" rtlCol="0">
            <a:spAutoFit/>
          </a:bodyPr>
          <a:lstStyle/>
          <a:p>
            <a:r>
              <a:rPr lang="fr-FR" dirty="0" smtClean="0">
                <a:solidFill>
                  <a:schemeClr val="bg1"/>
                </a:solidFill>
              </a:rPr>
              <a:t>CADRE   REGLEMENTAIRE</a:t>
            </a:r>
            <a:endParaRPr lang="fr-F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rmAutofit/>
          </a:bodyPr>
          <a:lstStyle/>
          <a:p>
            <a:r>
              <a:rPr lang="fr-FR" dirty="0" smtClean="0"/>
              <a:t> L’élève est amené à s’évaluer et à évaluer les possibles.</a:t>
            </a:r>
            <a:endParaRPr lang="fr-FR" dirty="0"/>
          </a:p>
        </p:txBody>
      </p:sp>
      <p:sp>
        <p:nvSpPr>
          <p:cNvPr id="3" name="Espace réservé du contenu 2"/>
          <p:cNvSpPr>
            <a:spLocks noGrp="1"/>
          </p:cNvSpPr>
          <p:nvPr>
            <p:ph idx="1"/>
          </p:nvPr>
        </p:nvSpPr>
        <p:spPr>
          <a:xfrm>
            <a:off x="323528" y="1700808"/>
            <a:ext cx="8496944" cy="4968552"/>
          </a:xfrm>
        </p:spPr>
        <p:txBody>
          <a:bodyPr>
            <a:normAutofit fontScale="85000" lnSpcReduction="20000"/>
          </a:bodyPr>
          <a:lstStyle/>
          <a:p>
            <a:r>
              <a:rPr lang="fr-FR" dirty="0" smtClean="0"/>
              <a:t>L’élève est incité à évaluer l’environnement physique et humain de la séance : </a:t>
            </a:r>
          </a:p>
          <a:p>
            <a:pPr lvl="1"/>
            <a:r>
              <a:rPr lang="fr-FR" dirty="0" smtClean="0"/>
              <a:t>Le matériel, </a:t>
            </a:r>
          </a:p>
          <a:p>
            <a:pPr lvl="1"/>
            <a:r>
              <a:rPr lang="fr-FR" dirty="0" smtClean="0"/>
              <a:t>Le contexte humain : l’enseignant , les autres élèves, et lui-même (ses capacité, attitudes, connaissances acquises), </a:t>
            </a:r>
          </a:p>
          <a:p>
            <a:pPr lvl="1">
              <a:buNone/>
            </a:pPr>
            <a:endParaRPr lang="fr-FR" dirty="0" smtClean="0"/>
          </a:p>
          <a:p>
            <a:r>
              <a:rPr lang="fr-FR" dirty="0" smtClean="0"/>
              <a:t>Il s’intègre dans cet environnement, s’y positionne comme un acteur et le fait évoluer, d’où la nécessité de solliciter de sa part une </a:t>
            </a:r>
            <a:r>
              <a:rPr lang="fr-FR" b="1" u="sng" dirty="0" smtClean="0"/>
              <a:t>attitude réflexive</a:t>
            </a:r>
            <a:r>
              <a:rPr lang="fr-FR" dirty="0" smtClean="0"/>
              <a:t>.</a:t>
            </a:r>
          </a:p>
          <a:p>
            <a:pPr>
              <a:buNone/>
            </a:pPr>
            <a:endParaRPr lang="fr-FR" dirty="0" smtClean="0"/>
          </a:p>
          <a:p>
            <a:r>
              <a:rPr lang="fr-FR" dirty="0" smtClean="0"/>
              <a:t>L’élève sait s’entrainer lorsqu’il maitrise les paramètres des exercices (Niveau 4) ou de la séance et d’un enchainement de séance (Niveau 5). Pour tendre vers cela, une </a:t>
            </a:r>
            <a:r>
              <a:rPr lang="fr-FR" b="1" u="sng" dirty="0" smtClean="0"/>
              <a:t>dévolution progressive à l’élève de la construction de son savoir</a:t>
            </a:r>
            <a:r>
              <a:rPr lang="fr-FR" dirty="0" smtClean="0"/>
              <a:t> est nécessaire.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642194"/>
          </a:xfrm>
        </p:spPr>
        <p:txBody>
          <a:bodyPr>
            <a:normAutofit fontScale="90000"/>
          </a:bodyPr>
          <a:lstStyle/>
          <a:p>
            <a:r>
              <a:rPr lang="fr-FR" sz="3200" dirty="0" smtClean="0"/>
              <a:t>L’enseignant s’appuie sur des outils de communication pour faire acquérir les CCA (connaissances, capacités, attitudes) propres à la musculation.</a:t>
            </a:r>
            <a:br>
              <a:rPr lang="fr-FR" sz="3200" dirty="0" smtClean="0"/>
            </a:br>
            <a:r>
              <a:rPr lang="fr-FR" sz="3200" dirty="0" smtClean="0"/>
              <a:t>.</a:t>
            </a:r>
            <a:endParaRPr lang="fr-FR" sz="3200" dirty="0"/>
          </a:p>
        </p:txBody>
      </p:sp>
      <p:sp>
        <p:nvSpPr>
          <p:cNvPr id="4" name="ZoneTexte 3"/>
          <p:cNvSpPr txBox="1"/>
          <p:nvPr/>
        </p:nvSpPr>
        <p:spPr>
          <a:xfrm>
            <a:off x="323528" y="1844824"/>
            <a:ext cx="8568952" cy="4832092"/>
          </a:xfrm>
          <a:prstGeom prst="rect">
            <a:avLst/>
          </a:prstGeom>
          <a:noFill/>
        </p:spPr>
        <p:txBody>
          <a:bodyPr wrap="square" rtlCol="0">
            <a:spAutoFit/>
          </a:bodyPr>
          <a:lstStyle/>
          <a:p>
            <a:r>
              <a:rPr lang="fr-FR" sz="2200" b="1" u="sng" dirty="0" smtClean="0"/>
              <a:t>La démonstration</a:t>
            </a:r>
            <a:r>
              <a:rPr lang="fr-FR" sz="2200" dirty="0" smtClean="0"/>
              <a:t>: pendant la préparation à l’effort (échauffement), sur un mode très directif. Le professeur fait et commente les exercices, les élèves imitent tous ensemble. Les exercices sont en cohérence avec le thème de la séance. Cette phase est souvent une présentation « en pratique » des fiches individuelles à remplir par les élèves pendant la séance. </a:t>
            </a:r>
          </a:p>
          <a:p>
            <a:endParaRPr lang="fr-FR" sz="2200" dirty="0" smtClean="0"/>
          </a:p>
          <a:p>
            <a:r>
              <a:rPr lang="fr-FR" sz="2200" b="1" u="sng" dirty="0" smtClean="0"/>
              <a:t>Le questionnement</a:t>
            </a:r>
            <a:r>
              <a:rPr lang="fr-FR" sz="2200" dirty="0" smtClean="0"/>
              <a:t>: Pendant la séance en s’adressant à un élève ou un petit groupe d’élèves ciblés.</a:t>
            </a:r>
          </a:p>
          <a:p>
            <a:endParaRPr lang="fr-FR" sz="2200" dirty="0" smtClean="0"/>
          </a:p>
          <a:p>
            <a:r>
              <a:rPr lang="fr-FR" sz="2200" b="1" u="sng" dirty="0" smtClean="0"/>
              <a:t>L’écrit</a:t>
            </a:r>
            <a:r>
              <a:rPr lang="fr-FR" sz="2200" dirty="0" smtClean="0"/>
              <a:t>: fiches personnelles de séances + fiches communes + </a:t>
            </a:r>
            <a:r>
              <a:rPr lang="fr-FR" sz="2200" dirty="0" err="1" smtClean="0"/>
              <a:t>feed</a:t>
            </a:r>
            <a:r>
              <a:rPr lang="fr-FR" sz="2200" dirty="0" smtClean="0"/>
              <a:t> back écrits systématiques sur les fiches personnelles de séance + diapositives vidéo-projetées (à laisser à la disposition des élèves pendant le cours – voir des exemples : diapos suivantes).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1844824"/>
            <a:ext cx="6851104" cy="1143000"/>
          </a:xfrm>
        </p:spPr>
        <p:txBody>
          <a:bodyPr/>
          <a:lstStyle/>
          <a:p>
            <a:pPr>
              <a:defRPr/>
            </a:pPr>
            <a:r>
              <a:rPr lang="fr-FR" dirty="0" smtClean="0"/>
              <a:t>A la fin du cycle, je dois : </a:t>
            </a:r>
            <a:endParaRPr lang="fr-FR" dirty="0"/>
          </a:p>
        </p:txBody>
      </p:sp>
      <p:sp>
        <p:nvSpPr>
          <p:cNvPr id="4099" name="Espace réservé du contenu 2"/>
          <p:cNvSpPr>
            <a:spLocks noGrp="1"/>
          </p:cNvSpPr>
          <p:nvPr>
            <p:ph idx="1"/>
          </p:nvPr>
        </p:nvSpPr>
        <p:spPr>
          <a:xfrm>
            <a:off x="2123728" y="3140968"/>
            <a:ext cx="6574185" cy="3240782"/>
          </a:xfrm>
        </p:spPr>
        <p:txBody>
          <a:bodyPr>
            <a:normAutofit fontScale="62500" lnSpcReduction="20000"/>
          </a:bodyPr>
          <a:lstStyle/>
          <a:p>
            <a:pPr>
              <a:buFont typeface="Wingdings" pitchFamily="2" charset="2"/>
              <a:buChar char="Ø"/>
              <a:defRPr/>
            </a:pPr>
            <a:r>
              <a:rPr lang="fr-FR" dirty="0" smtClean="0">
                <a:solidFill>
                  <a:srgbClr val="FFFF00"/>
                </a:solidFill>
              </a:rPr>
              <a:t>Savoir programmer seul et réaliser une séance personnelle d’entraînement, si possible adaptée à mon contexte de vie.</a:t>
            </a:r>
          </a:p>
          <a:p>
            <a:pPr>
              <a:buNone/>
              <a:defRPr/>
            </a:pPr>
            <a:endParaRPr lang="fr-FR" dirty="0" smtClean="0">
              <a:solidFill>
                <a:srgbClr val="FFFF00"/>
              </a:solidFill>
            </a:endParaRPr>
          </a:p>
          <a:p>
            <a:pPr algn="just">
              <a:buFont typeface="Wingdings 2" pitchFamily="18" charset="2"/>
              <a:buBlip>
                <a:blip r:embed="rId3"/>
              </a:buBlip>
              <a:defRPr/>
            </a:pPr>
            <a:r>
              <a:rPr lang="fr-FR" dirty="0" smtClean="0">
                <a:solidFill>
                  <a:srgbClr val="FFFF00"/>
                </a:solidFill>
              </a:rPr>
              <a:t>Choisir</a:t>
            </a:r>
            <a:r>
              <a:rPr lang="fr-FR" dirty="0" smtClean="0"/>
              <a:t> des exercices et des charges qui ont du sens pour moi. Ce sens peut se construire en évoluant petit à petit pendant le cycle. </a:t>
            </a:r>
            <a:r>
              <a:rPr lang="fr-FR" i="1" dirty="0" smtClean="0"/>
              <a:t>(concevoir)</a:t>
            </a:r>
            <a:r>
              <a:rPr lang="fr-FR" dirty="0" smtClean="0"/>
              <a:t> ,</a:t>
            </a:r>
            <a:endParaRPr lang="fr-FR" sz="1000" dirty="0" smtClean="0"/>
          </a:p>
          <a:p>
            <a:pPr algn="just">
              <a:buFont typeface="Wingdings 2" pitchFamily="18" charset="2"/>
              <a:buBlip>
                <a:blip r:embed="rId3"/>
              </a:buBlip>
              <a:defRPr/>
            </a:pPr>
            <a:r>
              <a:rPr lang="fr-FR" dirty="0" smtClean="0">
                <a:solidFill>
                  <a:srgbClr val="FFFF00"/>
                </a:solidFill>
              </a:rPr>
              <a:t>Faire</a:t>
            </a:r>
            <a:r>
              <a:rPr lang="fr-FR" dirty="0" smtClean="0"/>
              <a:t> corps avec la charge, </a:t>
            </a:r>
            <a:r>
              <a:rPr lang="fr-FR" dirty="0" smtClean="0">
                <a:solidFill>
                  <a:srgbClr val="FFFF00"/>
                </a:solidFill>
              </a:rPr>
              <a:t>sentir</a:t>
            </a:r>
            <a:r>
              <a:rPr lang="fr-FR" dirty="0" smtClean="0">
                <a:solidFill>
                  <a:srgbClr val="FF0000"/>
                </a:solidFill>
              </a:rPr>
              <a:t> </a:t>
            </a:r>
            <a:r>
              <a:rPr lang="fr-FR" dirty="0" smtClean="0"/>
              <a:t>ce qui se passe dans mon corps pour faire les bons choix de charge. </a:t>
            </a:r>
            <a:r>
              <a:rPr lang="fr-FR" i="1" dirty="0" smtClean="0"/>
              <a:t>(produire) ,</a:t>
            </a:r>
          </a:p>
          <a:p>
            <a:pPr algn="just">
              <a:buFont typeface="Wingdings 2" pitchFamily="18" charset="2"/>
              <a:buBlip>
                <a:blip r:embed="rId3"/>
              </a:buBlip>
              <a:defRPr/>
            </a:pPr>
            <a:r>
              <a:rPr lang="fr-FR" dirty="0" smtClean="0">
                <a:solidFill>
                  <a:srgbClr val="FFFF00"/>
                </a:solidFill>
              </a:rPr>
              <a:t>Comprendre</a:t>
            </a:r>
            <a:r>
              <a:rPr lang="fr-FR" dirty="0" smtClean="0"/>
              <a:t> l’effet des exercices sur mon corps. </a:t>
            </a:r>
            <a:r>
              <a:rPr lang="fr-FR" i="1" dirty="0" smtClean="0"/>
              <a:t>(concevoir) ,</a:t>
            </a:r>
          </a:p>
          <a:p>
            <a:pPr algn="just">
              <a:buFont typeface="Wingdings 2" pitchFamily="18" charset="2"/>
              <a:buBlip>
                <a:blip r:embed="rId3"/>
              </a:buBlip>
              <a:defRPr/>
            </a:pPr>
            <a:r>
              <a:rPr lang="fr-FR" dirty="0" smtClean="0">
                <a:solidFill>
                  <a:srgbClr val="FFFF00"/>
                </a:solidFill>
              </a:rPr>
              <a:t>Analyser</a:t>
            </a:r>
            <a:r>
              <a:rPr lang="fr-FR" dirty="0" smtClean="0"/>
              <a:t> ce que j’ai fait </a:t>
            </a:r>
            <a:r>
              <a:rPr lang="fr-FR" i="1" dirty="0" smtClean="0"/>
              <a:t>(Analyser).</a:t>
            </a:r>
          </a:p>
          <a:p>
            <a:pPr>
              <a:buFont typeface="Wingdings 2" pitchFamily="18" charset="2"/>
              <a:buBlip>
                <a:blip r:embed="rId3"/>
              </a:buBlip>
              <a:defRPr/>
            </a:pPr>
            <a:endParaRPr lang="fr-FR" dirty="0" smtClean="0"/>
          </a:p>
          <a:p>
            <a:pPr>
              <a:buNone/>
              <a:defRPr/>
            </a:pPr>
            <a:endParaRPr lang="fr-FR" dirty="0" smtClean="0"/>
          </a:p>
          <a:p>
            <a:pPr>
              <a:buNone/>
              <a:defRPr/>
            </a:pPr>
            <a:endParaRPr lang="fr-FR" dirty="0" smtClean="0"/>
          </a:p>
          <a:p>
            <a:pPr>
              <a:defRPr/>
            </a:pPr>
            <a:endParaRPr lang="fr-FR" dirty="0" smtClean="0"/>
          </a:p>
          <a:p>
            <a:pPr>
              <a:defRPr/>
            </a:pPr>
            <a:endParaRPr lang="fr-FR" dirty="0" smtClean="0"/>
          </a:p>
          <a:p>
            <a:pPr>
              <a:defRPr/>
            </a:pPr>
            <a:endParaRPr lang="fr-FR" dirty="0" smtClean="0"/>
          </a:p>
        </p:txBody>
      </p:sp>
      <p:sp>
        <p:nvSpPr>
          <p:cNvPr id="4" name="Bulle ronde 3"/>
          <p:cNvSpPr/>
          <p:nvPr/>
        </p:nvSpPr>
        <p:spPr>
          <a:xfrm>
            <a:off x="611560" y="188640"/>
            <a:ext cx="1691680" cy="2160240"/>
          </a:xfrm>
          <a:prstGeom prst="wedgeEllipseCallout">
            <a:avLst>
              <a:gd name="adj1" fmla="val 33178"/>
              <a:gd name="adj2" fmla="val -27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Diapo présentée aux élèves</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907704" y="1196752"/>
            <a:ext cx="6779096" cy="1440160"/>
          </a:xfrm>
        </p:spPr>
        <p:txBody>
          <a:bodyPr>
            <a:normAutofit fontScale="90000"/>
          </a:bodyPr>
          <a:lstStyle/>
          <a:p>
            <a:pPr>
              <a:defRPr/>
            </a:pPr>
            <a:r>
              <a:rPr lang="fr-FR" sz="2800" dirty="0" smtClean="0">
                <a:latin typeface="Arial Rounded MT Bold" pitchFamily="34" charset="0"/>
              </a:rPr>
              <a:t>COMMENT ABORDER LA MUSCULATION :</a:t>
            </a:r>
            <a:br>
              <a:rPr lang="fr-FR" sz="2800" dirty="0" smtClean="0">
                <a:latin typeface="Arial Rounded MT Bold" pitchFamily="34" charset="0"/>
              </a:rPr>
            </a:br>
            <a:r>
              <a:rPr lang="fr-FR" sz="2800" dirty="0" smtClean="0">
                <a:latin typeface="Arial Rounded MT Bold" pitchFamily="34" charset="0"/>
              </a:rPr>
              <a:t> </a:t>
            </a:r>
            <a:r>
              <a:rPr lang="fr-FR" sz="2700" dirty="0" smtClean="0"/>
              <a:t>S’INTEGRER DANS L’ENVIRONNEMENT DE LA SEANCE.</a:t>
            </a:r>
            <a:br>
              <a:rPr lang="fr-FR" sz="2700" dirty="0" smtClean="0"/>
            </a:br>
            <a:endParaRPr lang="fr-FR" sz="2700" dirty="0">
              <a:latin typeface="Arial Rounded MT Bold" pitchFamily="34" charset="0"/>
            </a:endParaRPr>
          </a:p>
        </p:txBody>
      </p:sp>
      <p:sp>
        <p:nvSpPr>
          <p:cNvPr id="5" name="Espace réservé du contenu 2"/>
          <p:cNvSpPr>
            <a:spLocks noGrp="1"/>
          </p:cNvSpPr>
          <p:nvPr>
            <p:ph idx="1"/>
          </p:nvPr>
        </p:nvSpPr>
        <p:spPr>
          <a:xfrm>
            <a:off x="1835696" y="2276872"/>
            <a:ext cx="6851104" cy="4032488"/>
          </a:xfrm>
        </p:spPr>
        <p:txBody>
          <a:bodyPr>
            <a:normAutofit fontScale="62500" lnSpcReduction="20000"/>
          </a:bodyPr>
          <a:lstStyle/>
          <a:p>
            <a:pPr eaLnBrk="1" hangingPunct="1"/>
            <a:endParaRPr lang="fr-FR" sz="3200" dirty="0" smtClean="0"/>
          </a:p>
          <a:p>
            <a:pPr eaLnBrk="1" hangingPunct="1"/>
            <a:r>
              <a:rPr lang="fr-FR" sz="3400" dirty="0" smtClean="0"/>
              <a:t>Avoir un </a:t>
            </a:r>
            <a:r>
              <a:rPr lang="fr-FR" sz="3400" dirty="0" smtClean="0">
                <a:solidFill>
                  <a:srgbClr val="FF0000"/>
                </a:solidFill>
              </a:rPr>
              <a:t>engagement</a:t>
            </a:r>
            <a:r>
              <a:rPr lang="fr-FR" sz="3400" dirty="0" smtClean="0"/>
              <a:t> moteur important.</a:t>
            </a:r>
          </a:p>
          <a:p>
            <a:r>
              <a:rPr lang="fr-FR" sz="3400" dirty="0" smtClean="0"/>
              <a:t>Identifier une </a:t>
            </a:r>
            <a:r>
              <a:rPr lang="fr-FR" sz="3400" b="1" dirty="0" smtClean="0"/>
              <a:t>sensation</a:t>
            </a:r>
            <a:r>
              <a:rPr lang="fr-FR" sz="3400" dirty="0" smtClean="0"/>
              <a:t>, sentir ce qui se passe dans des muscles ciblés, c’est </a:t>
            </a:r>
            <a:r>
              <a:rPr lang="fr-FR" sz="3400" dirty="0" smtClean="0">
                <a:solidFill>
                  <a:srgbClr val="FF0000"/>
                </a:solidFill>
              </a:rPr>
              <a:t>déclencher des transformations</a:t>
            </a:r>
            <a:r>
              <a:rPr lang="fr-FR" sz="3400" dirty="0" smtClean="0"/>
              <a:t>. Il est nécessaire de </a:t>
            </a:r>
            <a:r>
              <a:rPr lang="fr-FR" sz="3400" dirty="0" smtClean="0">
                <a:solidFill>
                  <a:srgbClr val="FF0000"/>
                </a:solidFill>
              </a:rPr>
              <a:t>sentir des changements </a:t>
            </a:r>
            <a:r>
              <a:rPr lang="fr-FR" sz="3400" dirty="0" smtClean="0"/>
              <a:t>dans son activité, d’avoir des </a:t>
            </a:r>
            <a:r>
              <a:rPr lang="fr-FR" sz="3400" b="1" dirty="0" smtClean="0"/>
              <a:t>sensations nouvelles</a:t>
            </a:r>
            <a:r>
              <a:rPr lang="fr-FR" sz="3400" dirty="0" smtClean="0"/>
              <a:t>.</a:t>
            </a:r>
          </a:p>
          <a:p>
            <a:pPr eaLnBrk="1" hangingPunct="1"/>
            <a:r>
              <a:rPr lang="fr-FR" sz="3400" dirty="0" smtClean="0">
                <a:solidFill>
                  <a:srgbClr val="FF0000"/>
                </a:solidFill>
              </a:rPr>
              <a:t>Adapter</a:t>
            </a:r>
            <a:r>
              <a:rPr lang="fr-FR" sz="3400" dirty="0" smtClean="0"/>
              <a:t> les exercices à son état de forme du moment.</a:t>
            </a:r>
          </a:p>
          <a:p>
            <a:pPr eaLnBrk="1" hangingPunct="1"/>
            <a:r>
              <a:rPr lang="fr-FR" sz="3400" dirty="0" smtClean="0"/>
              <a:t>Passer de « ce que je vaux »par rapport à autrui à « </a:t>
            </a:r>
            <a:r>
              <a:rPr lang="fr-FR" sz="3400" dirty="0" smtClean="0">
                <a:solidFill>
                  <a:srgbClr val="FF0000"/>
                </a:solidFill>
              </a:rPr>
              <a:t>ce que je peux »</a:t>
            </a:r>
            <a:r>
              <a:rPr lang="fr-FR" sz="3400" dirty="0" smtClean="0"/>
              <a:t>.</a:t>
            </a:r>
          </a:p>
          <a:p>
            <a:r>
              <a:rPr lang="fr-FR" sz="3400" dirty="0" smtClean="0">
                <a:solidFill>
                  <a:srgbClr val="FF0000"/>
                </a:solidFill>
              </a:rPr>
              <a:t>Partager</a:t>
            </a:r>
            <a:r>
              <a:rPr lang="fr-FR" sz="3400" dirty="0" smtClean="0"/>
              <a:t> avec les autres (élèves, enseignant).</a:t>
            </a:r>
          </a:p>
          <a:p>
            <a:pPr eaLnBrk="1" hangingPunct="1">
              <a:buNone/>
            </a:pPr>
            <a:endParaRPr lang="fr-FR" dirty="0" smtClean="0"/>
          </a:p>
        </p:txBody>
      </p:sp>
      <p:pic>
        <p:nvPicPr>
          <p:cNvPr id="6" name="Picture 4"/>
          <p:cNvPicPr>
            <a:picLocks noChangeAspect="1" noChangeArrowheads="1"/>
          </p:cNvPicPr>
          <p:nvPr/>
        </p:nvPicPr>
        <p:blipFill>
          <a:blip r:embed="rId3" cstate="print"/>
          <a:srcRect/>
          <a:stretch>
            <a:fillRect/>
          </a:stretch>
        </p:blipFill>
        <p:spPr bwMode="auto">
          <a:xfrm>
            <a:off x="395536" y="4149080"/>
            <a:ext cx="1390650" cy="2428875"/>
          </a:xfrm>
          <a:prstGeom prst="rect">
            <a:avLst/>
          </a:prstGeom>
          <a:noFill/>
          <a:ln w="9525">
            <a:noFill/>
            <a:miter lim="800000"/>
            <a:headEnd/>
            <a:tailEnd/>
          </a:ln>
        </p:spPr>
      </p:pic>
      <p:sp>
        <p:nvSpPr>
          <p:cNvPr id="7" name="Bulle ronde 6"/>
          <p:cNvSpPr/>
          <p:nvPr/>
        </p:nvSpPr>
        <p:spPr>
          <a:xfrm>
            <a:off x="323528" y="332656"/>
            <a:ext cx="1691680" cy="2160240"/>
          </a:xfrm>
          <a:prstGeom prst="wedgeEllipseCallout">
            <a:avLst>
              <a:gd name="adj1" fmla="val 33178"/>
              <a:gd name="adj2" fmla="val -27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Diapo présentée aux élèves</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2000" fill="hold"/>
                                        <p:tgtEl>
                                          <p:spTgt spid="6"/>
                                        </p:tgtEl>
                                        <p:attrNameLst>
                                          <p:attrName>ppt_x</p:attrName>
                                        </p:attrNameLst>
                                      </p:cBhvr>
                                      <p:tavLst>
                                        <p:tav tm="0">
                                          <p:val>
                                            <p:strVal val="#ppt_x"/>
                                          </p:val>
                                        </p:tav>
                                        <p:tav tm="100000">
                                          <p:val>
                                            <p:strVal val="#ppt_x"/>
                                          </p:val>
                                        </p:tav>
                                      </p:tavLst>
                                    </p:anim>
                                    <p:anim calcmode="lin" valueType="num">
                                      <p:cBhvr additive="base">
                                        <p:cTn id="4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267744" y="1268760"/>
            <a:ext cx="6429400" cy="1143000"/>
          </a:xfrm>
        </p:spPr>
        <p:txBody>
          <a:bodyPr>
            <a:noAutofit/>
          </a:bodyPr>
          <a:lstStyle/>
          <a:p>
            <a:pPr eaLnBrk="1" fontAlgn="auto" hangingPunct="1">
              <a:spcAft>
                <a:spcPts val="0"/>
              </a:spcAft>
              <a:defRPr/>
            </a:pPr>
            <a:r>
              <a:rPr lang="fr-FR" sz="2400" dirty="0" smtClean="0"/>
              <a:t>Définir un objectif et mobiliser ses </a:t>
            </a:r>
            <a:br>
              <a:rPr lang="fr-FR" sz="2400" dirty="0" smtClean="0"/>
            </a:br>
            <a:r>
              <a:rPr lang="fr-FR" sz="2400" dirty="0" smtClean="0">
                <a:solidFill>
                  <a:srgbClr val="FF0000"/>
                </a:solidFill>
              </a:rPr>
              <a:t>forces</a:t>
            </a:r>
            <a:r>
              <a:rPr lang="fr-FR" sz="2400" dirty="0" smtClean="0"/>
              <a:t> </a:t>
            </a:r>
            <a:r>
              <a:rPr lang="fr-FR" sz="2400" dirty="0" smtClean="0">
                <a:solidFill>
                  <a:srgbClr val="FF0000"/>
                </a:solidFill>
              </a:rPr>
              <a:t>physiques </a:t>
            </a:r>
            <a:r>
              <a:rPr lang="fr-FR" sz="2400" u="sng" dirty="0" smtClean="0">
                <a:solidFill>
                  <a:srgbClr val="FF0000"/>
                </a:solidFill>
              </a:rPr>
              <a:t>et</a:t>
            </a:r>
            <a:r>
              <a:rPr lang="fr-FR" sz="2400" dirty="0" smtClean="0">
                <a:solidFill>
                  <a:srgbClr val="FF0000"/>
                </a:solidFill>
              </a:rPr>
              <a:t> intellectuelles </a:t>
            </a:r>
            <a:r>
              <a:rPr lang="fr-FR" sz="2400" dirty="0" smtClean="0"/>
              <a:t>pour atteindre le but. </a:t>
            </a:r>
            <a:endParaRPr lang="fr-FR" sz="2400" dirty="0"/>
          </a:p>
        </p:txBody>
      </p:sp>
      <p:sp>
        <p:nvSpPr>
          <p:cNvPr id="5" name="Espace réservé du contenu 2"/>
          <p:cNvSpPr>
            <a:spLocks noGrp="1"/>
          </p:cNvSpPr>
          <p:nvPr>
            <p:ph idx="1"/>
          </p:nvPr>
        </p:nvSpPr>
        <p:spPr>
          <a:xfrm>
            <a:off x="1691680" y="2492896"/>
            <a:ext cx="6995120" cy="4104456"/>
          </a:xfrm>
        </p:spPr>
        <p:txBody>
          <a:bodyPr>
            <a:noAutofit/>
          </a:bodyPr>
          <a:lstStyle/>
          <a:p>
            <a:pPr eaLnBrk="1" hangingPunct="1">
              <a:buFont typeface="Wingdings 2" pitchFamily="18" charset="2"/>
              <a:buNone/>
            </a:pPr>
            <a:r>
              <a:rPr lang="fr-FR" sz="2600" dirty="0" smtClean="0"/>
              <a:t>Surmonter les difficultés pour réussir nécessite des étapes que vous devez vous approprier :</a:t>
            </a:r>
          </a:p>
          <a:p>
            <a:pPr>
              <a:buFont typeface="Wingdings" pitchFamily="2" charset="2"/>
              <a:buChar char="Ø"/>
            </a:pPr>
            <a:r>
              <a:rPr lang="fr-FR" sz="2600" dirty="0" smtClean="0"/>
              <a:t>réflexion : comprendre et analyser </a:t>
            </a:r>
          </a:p>
          <a:p>
            <a:pPr>
              <a:buFont typeface="Wingdings" pitchFamily="2" charset="2"/>
              <a:buChar char="Ø"/>
            </a:pPr>
            <a:r>
              <a:rPr lang="fr-FR" sz="2600" dirty="0" smtClean="0"/>
              <a:t>définir des INTENTIONS </a:t>
            </a:r>
          </a:p>
          <a:p>
            <a:pPr eaLnBrk="1" hangingPunct="1">
              <a:buFont typeface="Wingdings" pitchFamily="2" charset="2"/>
              <a:buChar char="Ø"/>
            </a:pPr>
            <a:r>
              <a:rPr lang="fr-FR" sz="2600" dirty="0" smtClean="0"/>
              <a:t>répéter pour apprendre, pour « fixer »</a:t>
            </a:r>
          </a:p>
          <a:p>
            <a:pPr eaLnBrk="1" hangingPunct="1">
              <a:buFont typeface="Wingdings" pitchFamily="2" charset="2"/>
              <a:buChar char="Ø"/>
            </a:pPr>
            <a:r>
              <a:rPr lang="fr-FR" sz="2600" dirty="0" smtClean="0"/>
              <a:t>aller au bout de soi-même le jour des tests de charge maximale.</a:t>
            </a:r>
          </a:p>
        </p:txBody>
      </p:sp>
      <p:sp>
        <p:nvSpPr>
          <p:cNvPr id="6" name="Bulle ronde 5"/>
          <p:cNvSpPr/>
          <p:nvPr/>
        </p:nvSpPr>
        <p:spPr>
          <a:xfrm>
            <a:off x="467544" y="476672"/>
            <a:ext cx="1728192" cy="2016224"/>
          </a:xfrm>
          <a:prstGeom prst="wedgeEllipseCallout">
            <a:avLst>
              <a:gd name="adj1" fmla="val 33178"/>
              <a:gd name="adj2" fmla="val -270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Diapo présentée aux élèves</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heckerboard(across)">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heckerboard(across)">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heckerboard(across)">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checkerboard(across)">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checkerboard(across)">
                                      <p:cBhvr>
                                        <p:cTn id="3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11379</TotalTime>
  <Words>2264</Words>
  <Application>Microsoft Office PowerPoint</Application>
  <PresentationFormat>Affichage à l'écran (4:3)</PresentationFormat>
  <Paragraphs>294</Paragraphs>
  <Slides>28</Slides>
  <Notes>14</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Apex</vt:lpstr>
      <vt:lpstr>APprendre à évaluer par compétences</vt:lpstr>
      <vt:lpstr>La compétence propre n°5 :</vt:lpstr>
      <vt:lpstr>Compétences méthodologiques et sociales ciblées pendant le cycle.</vt:lpstr>
      <vt:lpstr>Les compétences attendues en musculation en terminale</vt:lpstr>
      <vt:lpstr> L’élève est amené à s’évaluer et à évaluer les possibles.</vt:lpstr>
      <vt:lpstr>L’enseignant s’appuie sur des outils de communication pour faire acquérir les CCA (connaissances, capacités, attitudes) propres à la musculation. .</vt:lpstr>
      <vt:lpstr>A la fin du cycle, je dois : </vt:lpstr>
      <vt:lpstr>COMMENT ABORDER LA MUSCULATION :  S’INTEGRER DANS L’ENVIRONNEMENT DE LA SEANCE. </vt:lpstr>
      <vt:lpstr>Définir un objectif et mobiliser ses  forces physiques et intellectuelles pour atteindre le but. </vt:lpstr>
      <vt:lpstr>Validation des niveaux de compétences</vt:lpstr>
      <vt:lpstr>Diapositive 11</vt:lpstr>
      <vt:lpstr>Concevoir/7 :  0 à 1 point par réponse + 1 point pour la connaissance des muscles sollicités</vt:lpstr>
      <vt:lpstr>L’enseignant se construit une « culture de l’observation » par une lecture de l’activité adaptative de l’élève</vt:lpstr>
      <vt:lpstr>Quand évaluation et formation se confondent</vt:lpstr>
      <vt:lpstr>Exemple de déroulement d’un cycle de musculation :  </vt:lpstr>
      <vt:lpstr>Diapositive 16</vt:lpstr>
      <vt:lpstr>Tableau de calcul de la charge maximale (1RM) à partir du pourcentage de 1RM ou calcul du pourcentage à partir de 1RM.</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par compétences en musculation</dc:title>
  <dc:creator>SCHWINDENHAMMER</dc:creator>
  <cp:lastModifiedBy>Patinet</cp:lastModifiedBy>
  <cp:revision>762</cp:revision>
  <dcterms:created xsi:type="dcterms:W3CDTF">2011-12-08T21:10:49Z</dcterms:created>
  <dcterms:modified xsi:type="dcterms:W3CDTF">2012-09-11T14:32:37Z</dcterms:modified>
</cp:coreProperties>
</file>