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2572272617"/>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351951907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39908835"/>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3585127645"/>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977135345"/>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22C5DC-F809-419C-840A-32923E1EFC4E}" type="datetimeFigureOut">
              <a:rPr lang="fr-FR" smtClean="0"/>
              <a:t>10/12/2013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802059664"/>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22C5DC-F809-419C-840A-32923E1EFC4E}" type="datetimeFigureOut">
              <a:rPr lang="fr-FR" smtClean="0"/>
              <a:t>10/12/2013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193503774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22C5DC-F809-419C-840A-32923E1EFC4E}" type="datetimeFigureOut">
              <a:rPr lang="fr-FR" smtClean="0"/>
              <a:t>10/12/2013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2338716706"/>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22C5DC-F809-419C-840A-32923E1EFC4E}" type="datetimeFigureOut">
              <a:rPr lang="fr-FR" smtClean="0"/>
              <a:t>10/12/2013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3013191771"/>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22C5DC-F809-419C-840A-32923E1EFC4E}" type="datetimeFigureOut">
              <a:rPr lang="fr-FR" smtClean="0"/>
              <a:t>10/12/2013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4137852563"/>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22C5DC-F809-419C-840A-32923E1EFC4E}" type="datetimeFigureOut">
              <a:rPr lang="fr-FR" smtClean="0"/>
              <a:t>10/12/2013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7491DA-51D7-4661-BBBF-13936B220DB2}" type="slidenum">
              <a:rPr lang="fr-FR" smtClean="0"/>
              <a:t>‹N°›</a:t>
            </a:fld>
            <a:endParaRPr lang="fr-FR"/>
          </a:p>
        </p:txBody>
      </p:sp>
    </p:spTree>
    <p:extLst>
      <p:ext uri="{BB962C8B-B14F-4D97-AF65-F5344CB8AC3E}">
        <p14:creationId xmlns:p14="http://schemas.microsoft.com/office/powerpoint/2010/main" val="797734593"/>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22C5DC-F809-419C-840A-32923E1EFC4E}" type="datetimeFigureOut">
              <a:rPr lang="fr-FR" smtClean="0"/>
              <a:t>10/12/2013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7491DA-51D7-4661-BBBF-13936B220DB2}" type="slidenum">
              <a:rPr lang="fr-FR" smtClean="0"/>
              <a:t>‹N°›</a:t>
            </a:fld>
            <a:endParaRPr lang="fr-FR"/>
          </a:p>
        </p:txBody>
      </p:sp>
    </p:spTree>
    <p:extLst>
      <p:ext uri="{BB962C8B-B14F-4D97-AF65-F5344CB8AC3E}">
        <p14:creationId xmlns:p14="http://schemas.microsoft.com/office/powerpoint/2010/main" val="120217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 L’égalité </a:t>
            </a:r>
            <a:r>
              <a:rPr lang="fr-FR" dirty="0" smtClean="0"/>
              <a:t>et la réussite </a:t>
            </a:r>
            <a:r>
              <a:rPr lang="fr-FR" smtClean="0"/>
              <a:t>de tous »</a:t>
            </a:r>
            <a:br>
              <a:rPr lang="fr-FR" smtClean="0"/>
            </a:br>
            <a:r>
              <a:rPr lang="fr-FR" smtClean="0"/>
              <a:t>Présentation </a:t>
            </a:r>
            <a:r>
              <a:rPr lang="fr-FR" dirty="0" smtClean="0"/>
              <a:t>des ateliers </a:t>
            </a:r>
            <a:endParaRPr lang="fr-FR" dirty="0"/>
          </a:p>
        </p:txBody>
      </p:sp>
      <p:sp>
        <p:nvSpPr>
          <p:cNvPr id="3" name="Sous-titre 2"/>
          <p:cNvSpPr>
            <a:spLocks noGrp="1"/>
          </p:cNvSpPr>
          <p:nvPr>
            <p:ph type="subTitle" idx="1"/>
          </p:nvPr>
        </p:nvSpPr>
        <p:spPr/>
        <p:txBody>
          <a:bodyPr/>
          <a:lstStyle/>
          <a:p>
            <a:r>
              <a:rPr lang="fr-FR" dirty="0" smtClean="0"/>
              <a:t>Lycées </a:t>
            </a:r>
            <a:r>
              <a:rPr lang="fr-FR" dirty="0" err="1" smtClean="0"/>
              <a:t>Thuillier</a:t>
            </a:r>
            <a:r>
              <a:rPr lang="fr-FR" dirty="0" smtClean="0"/>
              <a:t> et Branly </a:t>
            </a:r>
          </a:p>
          <a:p>
            <a:r>
              <a:rPr lang="fr-FR" dirty="0" smtClean="0"/>
              <a:t>13h30 à 15h</a:t>
            </a:r>
          </a:p>
          <a:p>
            <a:r>
              <a:rPr lang="fr-FR" dirty="0" smtClean="0"/>
              <a:t>15h15 à 16h45</a:t>
            </a:r>
            <a:endParaRPr lang="fr-FR" dirty="0"/>
          </a:p>
        </p:txBody>
      </p:sp>
    </p:spTree>
    <p:extLst>
      <p:ext uri="{BB962C8B-B14F-4D97-AF65-F5344CB8AC3E}">
        <p14:creationId xmlns:p14="http://schemas.microsoft.com/office/powerpoint/2010/main" val="3218210474"/>
      </p:ext>
    </p:extLst>
  </p:cSld>
  <p:clrMapOvr>
    <a:masterClrMapping/>
  </p:clrMapOvr>
  <mc:AlternateContent xmlns:mc="http://schemas.openxmlformats.org/markup-compatibility/2006" xmlns:p14="http://schemas.microsoft.com/office/powerpoint/2010/main">
    <mc:Choice Requires="p14">
      <p:transition spd="med" p14:dur="700" advClick="0" advTm="9000">
        <p:fade/>
      </p:transition>
    </mc:Choice>
    <mc:Fallback xmlns="">
      <p:transition spd="med" advClick="0" advTm="9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229600" cy="2376264"/>
          </a:xfrm>
          <a:ln>
            <a:solidFill>
              <a:schemeClr val="tx1"/>
            </a:solidFill>
          </a:ln>
        </p:spPr>
        <p:txBody>
          <a:bodyPr>
            <a:normAutofit fontScale="90000"/>
          </a:bodyPr>
          <a:lstStyle/>
          <a:p>
            <a:pPr fontAlgn="b"/>
            <a:r>
              <a:rPr lang="fr-FR" b="1" dirty="0" smtClean="0"/>
              <a:t/>
            </a:r>
            <a:br>
              <a:rPr lang="fr-FR" b="1" dirty="0" smtClean="0"/>
            </a:br>
            <a:r>
              <a:rPr lang="fr-FR" b="1" dirty="0" smtClean="0"/>
              <a:t/>
            </a:r>
            <a:br>
              <a:rPr lang="fr-FR" b="1" dirty="0" smtClean="0"/>
            </a:br>
            <a:r>
              <a:rPr lang="fr-FR" b="1" dirty="0" smtClean="0"/>
              <a:t>15h 15 à 16h45</a:t>
            </a:r>
            <a:br>
              <a:rPr lang="fr-FR" b="1" dirty="0" smtClean="0"/>
            </a:br>
            <a:r>
              <a:rPr lang="fr-FR" b="1" dirty="0"/>
              <a:t>Mixité- Rugby 3</a:t>
            </a:r>
            <a:r>
              <a:rPr lang="fr-FR" b="1" baseline="30000" dirty="0"/>
              <a:t>ème </a:t>
            </a:r>
            <a:r>
              <a:rPr lang="fr-FR" b="1" dirty="0"/>
              <a:t>: Quelles formes de pratique pour émanciper les filles et les garçons ? </a:t>
            </a:r>
            <a:r>
              <a:rPr lang="fr-FR" b="1" dirty="0" smtClean="0"/>
              <a:t/>
            </a:r>
            <a:br>
              <a:rPr lang="fr-FR" b="1" dirty="0" smtClean="0"/>
            </a:br>
            <a:r>
              <a:rPr lang="fr-FR" i="1" dirty="0"/>
              <a:t>Aude Gomes</a:t>
            </a:r>
            <a:r>
              <a:rPr lang="fr-FR" dirty="0"/>
              <a:t/>
            </a:r>
            <a:br>
              <a:rPr lang="fr-FR" dirty="0"/>
            </a:br>
            <a:endParaRPr lang="fr-FR" dirty="0"/>
          </a:p>
        </p:txBody>
      </p:sp>
      <p:sp>
        <p:nvSpPr>
          <p:cNvPr id="3" name="Espace réservé du contenu 2"/>
          <p:cNvSpPr>
            <a:spLocks noGrp="1"/>
          </p:cNvSpPr>
          <p:nvPr>
            <p:ph idx="1"/>
          </p:nvPr>
        </p:nvSpPr>
        <p:spPr>
          <a:xfrm>
            <a:off x="467544" y="4149080"/>
            <a:ext cx="8229600" cy="4525963"/>
          </a:xfrm>
        </p:spPr>
        <p:txBody>
          <a:bodyPr/>
          <a:lstStyle/>
          <a:p>
            <a:r>
              <a:rPr lang="fr-FR" dirty="0"/>
              <a:t>Rassurer/canaliser : poser un cadre propice à l’engagement de tous. Et si tout se jouait en première séance. S éprouver, se maitriser : permettre l’émancipation de chacun.</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Modératrice: Benjamin TOPART</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052736"/>
            <a:ext cx="8229600" cy="1143000"/>
          </a:xfrm>
          <a:ln>
            <a:solidFill>
              <a:schemeClr val="tx1"/>
            </a:solidFill>
          </a:ln>
        </p:spPr>
        <p:txBody>
          <a:bodyPr>
            <a:normAutofit fontScale="90000"/>
          </a:bodyPr>
          <a:lstStyle/>
          <a:p>
            <a:pPr fontAlgn="b"/>
            <a:r>
              <a:rPr lang="fr-FR" b="1" dirty="0" smtClean="0"/>
              <a:t>15h 15 à 16h45</a:t>
            </a:r>
            <a:br>
              <a:rPr lang="fr-FR" b="1" dirty="0" smtClean="0"/>
            </a:br>
            <a:r>
              <a:rPr lang="fr-FR" b="1" dirty="0"/>
              <a:t>Basket -</a:t>
            </a:r>
            <a:r>
              <a:rPr lang="fr-FR" b="1" dirty="0" err="1"/>
              <a:t>ball</a:t>
            </a:r>
            <a:r>
              <a:rPr lang="fr-FR" b="1" dirty="0"/>
              <a:t> au baccalauréat, cibler les contenus pour réduire les écarts </a:t>
            </a:r>
            <a:r>
              <a:rPr lang="fr-FR" b="1" dirty="0" smtClean="0"/>
              <a:t/>
            </a:r>
            <a:br>
              <a:rPr lang="fr-FR" b="1" dirty="0" smtClean="0"/>
            </a:br>
            <a:r>
              <a:rPr lang="fr-FR" sz="3100" i="1" dirty="0" smtClean="0"/>
              <a:t>Luc </a:t>
            </a:r>
            <a:r>
              <a:rPr lang="fr-FR" sz="3100" i="1" dirty="0"/>
              <a:t>Van </a:t>
            </a:r>
            <a:r>
              <a:rPr lang="fr-FR" sz="3100" i="1" dirty="0" err="1"/>
              <a:t>Vlierberge</a:t>
            </a:r>
            <a:endParaRPr lang="fr-FR" sz="3100" i="1" dirty="0"/>
          </a:p>
        </p:txBody>
      </p:sp>
      <p:sp>
        <p:nvSpPr>
          <p:cNvPr id="3" name="Espace réservé du contenu 2"/>
          <p:cNvSpPr>
            <a:spLocks noGrp="1"/>
          </p:cNvSpPr>
          <p:nvPr>
            <p:ph idx="1"/>
          </p:nvPr>
        </p:nvSpPr>
        <p:spPr>
          <a:xfrm>
            <a:off x="467544" y="2852936"/>
            <a:ext cx="8229600" cy="4525963"/>
          </a:xfrm>
        </p:spPr>
        <p:txBody>
          <a:bodyPr/>
          <a:lstStyle/>
          <a:p>
            <a:r>
              <a:rPr lang="fr-FR" dirty="0"/>
              <a:t>En Basket, au Bac, l'écart de note entre les filles et les garçons est réel.  Pourquoi?  Peut-on vraiment y remédier?  Comment? Est-il possible d'avoir une évaluation équitable avec des critères actuels d'évaluation à l'examen?</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Thierry PATINET</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0179" y="836712"/>
            <a:ext cx="8229600" cy="1143000"/>
          </a:xfrm>
          <a:ln>
            <a:solidFill>
              <a:schemeClr val="tx1"/>
            </a:solidFill>
          </a:ln>
        </p:spPr>
        <p:txBody>
          <a:bodyPr>
            <a:normAutofit fontScale="90000"/>
          </a:bodyPr>
          <a:lstStyle/>
          <a:p>
            <a:r>
              <a:rPr lang="fr-FR" b="1" dirty="0"/>
              <a:t>13h30  à </a:t>
            </a:r>
            <a:r>
              <a:rPr lang="fr-FR" b="1" dirty="0" smtClean="0"/>
              <a:t>15h </a:t>
            </a:r>
            <a:br>
              <a:rPr lang="fr-FR" b="1" dirty="0" smtClean="0"/>
            </a:br>
            <a:r>
              <a:rPr lang="fr-FR" sz="3600" b="1" dirty="0" smtClean="0"/>
              <a:t>Mixité en EPS : quand les filles sont tutrices </a:t>
            </a:r>
            <a:r>
              <a:rPr lang="fr-FR" sz="3600" i="1" dirty="0" smtClean="0"/>
              <a:t>Olivier </a:t>
            </a:r>
            <a:r>
              <a:rPr lang="fr-FR" sz="3600" i="1" dirty="0" err="1" smtClean="0"/>
              <a:t>Quintane</a:t>
            </a:r>
            <a:r>
              <a:rPr lang="fr-FR" dirty="0" smtClean="0"/>
              <a:t/>
            </a:r>
            <a:br>
              <a:rPr lang="fr-FR" dirty="0" smtClean="0"/>
            </a:br>
            <a:endParaRPr lang="fr-FR" dirty="0"/>
          </a:p>
        </p:txBody>
      </p:sp>
      <p:sp>
        <p:nvSpPr>
          <p:cNvPr id="3" name="Espace réservé du contenu 2"/>
          <p:cNvSpPr>
            <a:spLocks noGrp="1"/>
          </p:cNvSpPr>
          <p:nvPr>
            <p:ph idx="1"/>
          </p:nvPr>
        </p:nvSpPr>
        <p:spPr>
          <a:xfrm>
            <a:off x="467544" y="1916832"/>
            <a:ext cx="8229600" cy="2088232"/>
          </a:xfrm>
        </p:spPr>
        <p:txBody>
          <a:bodyPr>
            <a:normAutofit/>
          </a:bodyPr>
          <a:lstStyle/>
          <a:p>
            <a:r>
              <a:rPr lang="fr-FR" sz="2800" dirty="0"/>
              <a:t>Egal accès des filles et des garçons en </a:t>
            </a:r>
            <a:r>
              <a:rPr lang="fr-FR" sz="2800" dirty="0" err="1"/>
              <a:t>G</a:t>
            </a:r>
            <a:r>
              <a:rPr lang="fr-FR" sz="2800" dirty="0" err="1" smtClean="0"/>
              <a:t>ymn</a:t>
            </a:r>
            <a:r>
              <a:rPr lang="fr-FR" sz="2800" dirty="0" smtClean="0"/>
              <a:t>, Volley-ball </a:t>
            </a:r>
            <a:r>
              <a:rPr lang="fr-FR" sz="2800" dirty="0"/>
              <a:t>et </a:t>
            </a:r>
            <a:r>
              <a:rPr lang="fr-FR" sz="2800" dirty="0" smtClean="0"/>
              <a:t>Lutte </a:t>
            </a:r>
            <a:r>
              <a:rPr lang="fr-FR" sz="2800" dirty="0"/>
              <a:t>en classe de 4ème. Viser l’émancipation de chaque élève en instaurant un climat de classe privilégiant la coéducation</a:t>
            </a:r>
          </a:p>
        </p:txBody>
      </p:sp>
      <p:sp>
        <p:nvSpPr>
          <p:cNvPr id="8" name="Titre 1"/>
          <p:cNvSpPr txBox="1">
            <a:spLocks/>
          </p:cNvSpPr>
          <p:nvPr/>
        </p:nvSpPr>
        <p:spPr>
          <a:xfrm>
            <a:off x="441082" y="3645024"/>
            <a:ext cx="8229600" cy="1296144"/>
          </a:xfrm>
          <a:prstGeom prst="rect">
            <a:avLst/>
          </a:prstGeom>
          <a:ln>
            <a:solidFill>
              <a:schemeClr val="tx1"/>
            </a:solidFill>
          </a:ln>
        </p:spPr>
        <p:txBody>
          <a:bodyPr vert="horz" lIns="91440" tIns="45720" rIns="91440" bIns="45720" rtlCol="0" anchor="ctr">
            <a:normAutofit fontScale="5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smtClean="0"/>
              <a:t/>
            </a:r>
            <a:br>
              <a:rPr lang="fr-FR" b="1" dirty="0" smtClean="0"/>
            </a:br>
            <a:r>
              <a:rPr lang="fr-FR" sz="6100" b="1" dirty="0"/>
              <a:t>Egalité en volley-ball : des règles pour </a:t>
            </a:r>
            <a:r>
              <a:rPr lang="fr-FR" sz="6100" b="1" dirty="0" smtClean="0"/>
              <a:t>s’émanciper -</a:t>
            </a:r>
            <a:r>
              <a:rPr lang="fr-FR" sz="6100" i="1" dirty="0" err="1" smtClean="0"/>
              <a:t>Kty</a:t>
            </a:r>
            <a:r>
              <a:rPr lang="fr-FR" sz="6100" i="1" dirty="0" smtClean="0"/>
              <a:t> </a:t>
            </a:r>
            <a:r>
              <a:rPr lang="fr-FR" sz="6100" i="1" dirty="0" err="1" smtClean="0"/>
              <a:t>Patinet</a:t>
            </a:r>
            <a:endParaRPr lang="fr-FR" sz="6100" dirty="0"/>
          </a:p>
        </p:txBody>
      </p:sp>
      <p:sp>
        <p:nvSpPr>
          <p:cNvPr id="10" name="Rectangle 9"/>
          <p:cNvSpPr/>
          <p:nvPr/>
        </p:nvSpPr>
        <p:spPr>
          <a:xfrm>
            <a:off x="441082" y="4941168"/>
            <a:ext cx="8229600" cy="1384995"/>
          </a:xfrm>
          <a:prstGeom prst="rect">
            <a:avLst/>
          </a:prstGeom>
        </p:spPr>
        <p:txBody>
          <a:bodyPr wrap="square">
            <a:spAutoFit/>
          </a:bodyPr>
          <a:lstStyle/>
          <a:p>
            <a:r>
              <a:rPr lang="fr-FR" sz="2800" dirty="0"/>
              <a:t>Proposition de Formes de Pratiques </a:t>
            </a:r>
            <a:r>
              <a:rPr lang="fr-FR" sz="2800" dirty="0" smtClean="0"/>
              <a:t>Scolaires </a:t>
            </a:r>
            <a:r>
              <a:rPr lang="fr-FR" sz="2800" dirty="0"/>
              <a:t>pour favoriser le jeu en mixité et </a:t>
            </a:r>
            <a:r>
              <a:rPr lang="fr-FR" sz="2800" dirty="0" smtClean="0"/>
              <a:t>l’émancipation. (</a:t>
            </a:r>
            <a:r>
              <a:rPr lang="fr-FR" sz="2800" dirty="0"/>
              <a:t>Compétence niveau 2).</a:t>
            </a:r>
            <a:r>
              <a:rPr lang="fr-FR" sz="2800" dirty="0" smtClean="0"/>
              <a:t> </a:t>
            </a:r>
            <a:endParaRPr lang="fr-FR" sz="2800" dirty="0"/>
          </a:p>
        </p:txBody>
      </p:sp>
      <p:sp>
        <p:nvSpPr>
          <p:cNvPr id="4" name="ZoneTexte 3"/>
          <p:cNvSpPr txBox="1"/>
          <p:nvPr/>
        </p:nvSpPr>
        <p:spPr>
          <a:xfrm>
            <a:off x="1547664" y="6326163"/>
            <a:ext cx="6120680" cy="369332"/>
          </a:xfrm>
          <a:prstGeom prst="rect">
            <a:avLst/>
          </a:prstGeom>
          <a:noFill/>
        </p:spPr>
        <p:txBody>
          <a:bodyPr wrap="square" rtlCol="0">
            <a:spAutoFit/>
          </a:bodyPr>
          <a:lstStyle/>
          <a:p>
            <a:endParaRPr lang="fr-FR" dirty="0"/>
          </a:p>
        </p:txBody>
      </p:sp>
      <p:sp>
        <p:nvSpPr>
          <p:cNvPr id="5" name="ZoneTexte 4"/>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Modératrice: Claire BOUGNOT</a:t>
            </a:r>
            <a:endParaRPr lang="fr-FR" sz="2800" dirty="0"/>
          </a:p>
        </p:txBody>
      </p:sp>
    </p:spTree>
    <p:extLst>
      <p:ext uri="{BB962C8B-B14F-4D97-AF65-F5344CB8AC3E}">
        <p14:creationId xmlns:p14="http://schemas.microsoft.com/office/powerpoint/2010/main" val="1670138483"/>
      </p:ext>
    </p:extLst>
  </p:cSld>
  <p:clrMapOvr>
    <a:masterClrMapping/>
  </p:clrMapOvr>
  <mc:AlternateContent xmlns:mc="http://schemas.openxmlformats.org/markup-compatibility/2006" xmlns:p14="http://schemas.microsoft.com/office/powerpoint/2010/main">
    <mc:Choice Requires="p14">
      <p:transition spd="med" p14:dur="700" advClick="0" advTm="14000">
        <p:fade/>
      </p:transition>
    </mc:Choice>
    <mc:Fallback xmlns="">
      <p:transition spd="med" advClick="0" advTm="1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052736"/>
            <a:ext cx="8229600" cy="1143000"/>
          </a:xfrm>
          <a:ln>
            <a:solidFill>
              <a:schemeClr val="tx1"/>
            </a:solidFill>
          </a:ln>
        </p:spPr>
        <p:txBody>
          <a:bodyPr>
            <a:normAutofit fontScale="90000"/>
          </a:bodyPr>
          <a:lstStyle/>
          <a:p>
            <a:pPr fontAlgn="b"/>
            <a:r>
              <a:rPr lang="fr-FR" b="1" dirty="0" smtClean="0"/>
              <a:t>13h30  à 15h </a:t>
            </a:r>
            <a:br>
              <a:rPr lang="fr-FR" b="1" dirty="0" smtClean="0"/>
            </a:br>
            <a:r>
              <a:rPr lang="fr-FR" b="1" dirty="0" smtClean="0"/>
              <a:t>Se </a:t>
            </a:r>
            <a:r>
              <a:rPr lang="fr-FR" b="1" dirty="0"/>
              <a:t>préparer à la leçon en </a:t>
            </a:r>
            <a:r>
              <a:rPr lang="fr-FR" b="1" dirty="0" err="1"/>
              <a:t>Ultimate</a:t>
            </a:r>
            <a:r>
              <a:rPr lang="fr-FR" b="1" dirty="0"/>
              <a:t>- frisbee </a:t>
            </a:r>
            <a:r>
              <a:rPr lang="fr-FR" b="1" dirty="0" smtClean="0"/>
              <a:t>N1- </a:t>
            </a:r>
            <a:br>
              <a:rPr lang="fr-FR" b="1" dirty="0" smtClean="0"/>
            </a:br>
            <a:r>
              <a:rPr lang="fr-FR" sz="3600" i="1" dirty="0" smtClean="0"/>
              <a:t>Mickael </a:t>
            </a:r>
            <a:r>
              <a:rPr lang="fr-FR" sz="3600" i="1" dirty="0" smtClean="0"/>
              <a:t>Bregeon</a:t>
            </a:r>
            <a:endParaRPr lang="fr-FR" sz="3600" i="1" dirty="0"/>
          </a:p>
        </p:txBody>
      </p:sp>
      <p:sp>
        <p:nvSpPr>
          <p:cNvPr id="3" name="Espace réservé du contenu 2"/>
          <p:cNvSpPr>
            <a:spLocks noGrp="1"/>
          </p:cNvSpPr>
          <p:nvPr>
            <p:ph idx="1"/>
          </p:nvPr>
        </p:nvSpPr>
        <p:spPr>
          <a:xfrm>
            <a:off x="467544" y="3212976"/>
            <a:ext cx="8229600" cy="4525963"/>
          </a:xfrm>
        </p:spPr>
        <p:txBody>
          <a:bodyPr/>
          <a:lstStyle/>
          <a:p>
            <a:r>
              <a:rPr lang="fr-FR" dirty="0"/>
              <a:t>Comment la mise en activité de l'élève en début de séance favorise l'acquisition de la CMS4 à l'échelle de la séance, du cycle et du cursus?</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Bruno </a:t>
            </a:r>
            <a:r>
              <a:rPr lang="fr-FR" sz="2800" dirty="0" err="1" smtClean="0"/>
              <a:t>Fagnoni</a:t>
            </a:r>
            <a:endParaRPr lang="fr-FR" sz="2800" dirty="0"/>
          </a:p>
        </p:txBody>
      </p:sp>
    </p:spTree>
    <p:extLst>
      <p:ext uri="{BB962C8B-B14F-4D97-AF65-F5344CB8AC3E}">
        <p14:creationId xmlns:p14="http://schemas.microsoft.com/office/powerpoint/2010/main" val="212333293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92696"/>
            <a:ext cx="8229600" cy="1872208"/>
          </a:xfrm>
          <a:ln>
            <a:solidFill>
              <a:schemeClr val="tx1"/>
            </a:solidFill>
          </a:ln>
        </p:spPr>
        <p:txBody>
          <a:bodyPr>
            <a:normAutofit fontScale="90000"/>
          </a:bodyPr>
          <a:lstStyle/>
          <a:p>
            <a:pPr fontAlgn="b"/>
            <a:r>
              <a:rPr lang="fr-FR" b="1" dirty="0" smtClean="0"/>
              <a:t/>
            </a:r>
            <a:br>
              <a:rPr lang="fr-FR" b="1" dirty="0" smtClean="0"/>
            </a:br>
            <a:r>
              <a:rPr lang="fr-FR" b="1" dirty="0"/>
              <a:t/>
            </a:r>
            <a:br>
              <a:rPr lang="fr-FR" b="1" dirty="0"/>
            </a:br>
            <a:r>
              <a:rPr lang="fr-FR" b="1" dirty="0" smtClean="0"/>
              <a:t/>
            </a:r>
            <a:br>
              <a:rPr lang="fr-FR" b="1" dirty="0" smtClean="0"/>
            </a:br>
            <a:r>
              <a:rPr lang="fr-FR" b="1" dirty="0" smtClean="0"/>
              <a:t>13h30  à 15h </a:t>
            </a:r>
            <a:br>
              <a:rPr lang="fr-FR" b="1" dirty="0" smtClean="0"/>
            </a:br>
            <a:r>
              <a:rPr lang="fr-FR" b="1" dirty="0" smtClean="0"/>
              <a:t>Coopérer </a:t>
            </a:r>
            <a:r>
              <a:rPr lang="fr-FR" b="1" dirty="0"/>
              <a:t>pour apprendre, apprendre à </a:t>
            </a:r>
            <a:r>
              <a:rPr lang="fr-FR" b="1" dirty="0" smtClean="0"/>
              <a:t>coopérer</a:t>
            </a:r>
            <a:r>
              <a:rPr lang="fr-FR" dirty="0" smtClean="0"/>
              <a:t/>
            </a:r>
            <a:br>
              <a:rPr lang="fr-FR" dirty="0" smtClean="0"/>
            </a:br>
            <a:r>
              <a:rPr lang="fr-FR" sz="3600" i="1" dirty="0" smtClean="0"/>
              <a:t>Coralie Alexandre &amp;  </a:t>
            </a:r>
            <a:r>
              <a:rPr lang="fr-FR" sz="3600" i="1" dirty="0" err="1"/>
              <a:t>Gaelle</a:t>
            </a:r>
            <a:r>
              <a:rPr lang="fr-FR" sz="3600" i="1" dirty="0"/>
              <a:t>  </a:t>
            </a:r>
            <a:r>
              <a:rPr lang="fr-FR" sz="3600" i="1" dirty="0" err="1"/>
              <a:t>Oudart</a:t>
            </a:r>
            <a:r>
              <a:rPr lang="fr-FR" dirty="0"/>
              <a:t/>
            </a:r>
            <a:br>
              <a:rPr lang="fr-FR" dirty="0"/>
            </a:br>
            <a:r>
              <a:rPr lang="fr-FR" b="1" dirty="0" smtClean="0"/>
              <a:t/>
            </a:r>
            <a:br>
              <a:rPr lang="fr-FR" b="1" dirty="0" smtClean="0"/>
            </a:br>
            <a:endParaRPr lang="fr-FR" dirty="0"/>
          </a:p>
        </p:txBody>
      </p:sp>
      <p:sp>
        <p:nvSpPr>
          <p:cNvPr id="3" name="Espace réservé du contenu 2"/>
          <p:cNvSpPr>
            <a:spLocks noGrp="1"/>
          </p:cNvSpPr>
          <p:nvPr>
            <p:ph idx="1"/>
          </p:nvPr>
        </p:nvSpPr>
        <p:spPr>
          <a:xfrm>
            <a:off x="395536" y="3356992"/>
            <a:ext cx="8229600" cy="4525963"/>
          </a:xfrm>
        </p:spPr>
        <p:txBody>
          <a:bodyPr>
            <a:normAutofit/>
          </a:bodyPr>
          <a:lstStyle/>
          <a:p>
            <a:r>
              <a:rPr lang="fr-FR" sz="2800" b="1" dirty="0"/>
              <a:t>Les CMS sont indispensables à la motricité des élèves, sont le support de contenus d'enseignement spécifiques et  assurent une équité dans les apprentissages. La place de la CMS2 dans la réussite des élèves: </a:t>
            </a:r>
            <a:r>
              <a:rPr lang="fr-FR" sz="2800" dirty="0"/>
              <a:t>illustration en CP1(1/2 fond),CP3(acrosport) et CP4(Badminton)</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Benoit </a:t>
            </a:r>
            <a:r>
              <a:rPr lang="fr-FR" sz="2800" dirty="0" err="1" smtClean="0"/>
              <a:t>Bachelart</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052736"/>
            <a:ext cx="8229600" cy="1143000"/>
          </a:xfrm>
          <a:ln>
            <a:solidFill>
              <a:schemeClr val="tx1"/>
            </a:solidFill>
          </a:ln>
        </p:spPr>
        <p:txBody>
          <a:bodyPr>
            <a:normAutofit fontScale="90000"/>
          </a:bodyPr>
          <a:lstStyle/>
          <a:p>
            <a:pPr fontAlgn="b"/>
            <a:r>
              <a:rPr lang="fr-FR" b="1" dirty="0" smtClean="0"/>
              <a:t>13h30  à 15h </a:t>
            </a:r>
            <a:br>
              <a:rPr lang="fr-FR" b="1" dirty="0" smtClean="0"/>
            </a:br>
            <a:r>
              <a:rPr lang="fr-FR" b="1" dirty="0"/>
              <a:t>Mixité en basket 4ème : pouvoirs moteurs et culture commune</a:t>
            </a:r>
            <a:r>
              <a:rPr lang="fr-FR" b="1" dirty="0" smtClean="0"/>
              <a:t/>
            </a:r>
            <a:br>
              <a:rPr lang="fr-FR" b="1" dirty="0" smtClean="0"/>
            </a:br>
            <a:r>
              <a:rPr lang="fr-FR" sz="3600" i="1" dirty="0" smtClean="0"/>
              <a:t>Isabelle Nuyts</a:t>
            </a:r>
            <a:endParaRPr lang="fr-FR" sz="3600" i="1" dirty="0"/>
          </a:p>
        </p:txBody>
      </p:sp>
      <p:sp>
        <p:nvSpPr>
          <p:cNvPr id="3" name="Espace réservé du contenu 2"/>
          <p:cNvSpPr>
            <a:spLocks noGrp="1"/>
          </p:cNvSpPr>
          <p:nvPr>
            <p:ph idx="1"/>
          </p:nvPr>
        </p:nvSpPr>
        <p:spPr>
          <a:xfrm>
            <a:off x="467544" y="2852936"/>
            <a:ext cx="8229600" cy="4525963"/>
          </a:xfrm>
        </p:spPr>
        <p:txBody>
          <a:bodyPr/>
          <a:lstStyle/>
          <a:p>
            <a:r>
              <a:rPr lang="fr-FR" dirty="0"/>
              <a:t>Jouer au basket, c’est apprendre à tirer. Parallèlement, la classe apprend à repérer des actions de jeu positives et négatives. De ce répertoire d’actions peut naître un coaching entre les élèves.</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Eric Brunel</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548680"/>
            <a:ext cx="8229600" cy="2592288"/>
          </a:xfrm>
          <a:ln>
            <a:solidFill>
              <a:schemeClr val="tx1"/>
            </a:solidFill>
          </a:ln>
        </p:spPr>
        <p:txBody>
          <a:bodyPr>
            <a:normAutofit fontScale="90000"/>
          </a:bodyPr>
          <a:lstStyle/>
          <a:p>
            <a:pPr fontAlgn="b"/>
            <a:r>
              <a:rPr lang="fr-FR" b="1" dirty="0" smtClean="0"/>
              <a:t/>
            </a:r>
            <a:br>
              <a:rPr lang="fr-FR" b="1" dirty="0" smtClean="0"/>
            </a:br>
            <a:r>
              <a:rPr lang="fr-FR" b="1" dirty="0"/>
              <a:t/>
            </a:r>
            <a:br>
              <a:rPr lang="fr-FR" b="1" dirty="0"/>
            </a:br>
            <a:r>
              <a:rPr lang="fr-FR" b="1" dirty="0" smtClean="0"/>
              <a:t>13h30  à 15h</a:t>
            </a:r>
            <a:br>
              <a:rPr lang="fr-FR" b="1" dirty="0" smtClean="0"/>
            </a:br>
            <a:r>
              <a:rPr lang="fr-FR" b="1" dirty="0" smtClean="0"/>
              <a:t>L’estime </a:t>
            </a:r>
            <a:r>
              <a:rPr lang="fr-FR" b="1" dirty="0"/>
              <a:t>de soi, une composante</a:t>
            </a:r>
            <a:r>
              <a:rPr lang="fr-FR" dirty="0"/>
              <a:t/>
            </a:r>
            <a:br>
              <a:rPr lang="fr-FR" dirty="0"/>
            </a:br>
            <a:r>
              <a:rPr lang="fr-FR" b="1" dirty="0"/>
              <a:t>essentielle dans la réussite des élèves à BEP</a:t>
            </a:r>
            <a:r>
              <a:rPr lang="fr-FR" b="1" dirty="0" smtClean="0"/>
              <a:t/>
            </a:r>
            <a:br>
              <a:rPr lang="fr-FR" b="1" dirty="0" smtClean="0"/>
            </a:br>
            <a:r>
              <a:rPr lang="fr-FR" sz="2200" b="1" dirty="0" smtClean="0"/>
              <a:t/>
            </a:r>
            <a:br>
              <a:rPr lang="fr-FR" sz="2200" b="1" dirty="0" smtClean="0"/>
            </a:br>
            <a:r>
              <a:rPr lang="fr-FR" sz="3100" i="1" dirty="0" smtClean="0"/>
              <a:t>Benoit Berton &amp; </a:t>
            </a:r>
            <a:r>
              <a:rPr lang="fr-FR" sz="3100" i="1" dirty="0"/>
              <a:t>Alexandre Gaba</a:t>
            </a:r>
            <a:r>
              <a:rPr lang="fr-FR" sz="3100" dirty="0"/>
              <a:t/>
            </a:r>
            <a:br>
              <a:rPr lang="fr-FR" sz="3100" dirty="0"/>
            </a:br>
            <a:endParaRPr lang="fr-FR" sz="3100" dirty="0"/>
          </a:p>
        </p:txBody>
      </p:sp>
      <p:sp>
        <p:nvSpPr>
          <p:cNvPr id="3" name="Espace réservé du contenu 2"/>
          <p:cNvSpPr>
            <a:spLocks noGrp="1"/>
          </p:cNvSpPr>
          <p:nvPr>
            <p:ph idx="1"/>
          </p:nvPr>
        </p:nvSpPr>
        <p:spPr>
          <a:xfrm>
            <a:off x="467544" y="3933056"/>
            <a:ext cx="8229600" cy="4525963"/>
          </a:xfrm>
        </p:spPr>
        <p:txBody>
          <a:bodyPr>
            <a:normAutofit/>
          </a:bodyPr>
          <a:lstStyle/>
          <a:p>
            <a:r>
              <a:rPr lang="fr-FR" sz="2800" dirty="0"/>
              <a:t>Comment entrer par les CMS pour favoriser l’acquisition des compétences attendues dans les CP? Mise en œuvre avec des 3ème SEGPA en musculation et exemple d’un dispositif d’inclusion d’élève d’ULIS TFC en classe ordinaire.</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836712"/>
            <a:ext cx="8229600" cy="1728192"/>
          </a:xfrm>
          <a:ln>
            <a:solidFill>
              <a:schemeClr val="tx1"/>
            </a:solidFill>
          </a:ln>
        </p:spPr>
        <p:txBody>
          <a:bodyPr>
            <a:normAutofit fontScale="90000"/>
          </a:bodyPr>
          <a:lstStyle/>
          <a:p>
            <a:pPr fontAlgn="b"/>
            <a:r>
              <a:rPr lang="fr-FR" b="1" dirty="0" smtClean="0"/>
              <a:t/>
            </a:r>
            <a:br>
              <a:rPr lang="fr-FR" b="1" dirty="0" smtClean="0"/>
            </a:br>
            <a:r>
              <a:rPr lang="fr-FR" b="1" dirty="0" smtClean="0"/>
              <a:t/>
            </a:r>
            <a:br>
              <a:rPr lang="fr-FR" b="1" dirty="0" smtClean="0"/>
            </a:br>
            <a:r>
              <a:rPr lang="fr-FR" b="1" dirty="0" smtClean="0"/>
              <a:t>15h 15 à 16h45</a:t>
            </a:r>
            <a:br>
              <a:rPr lang="fr-FR" b="1" dirty="0" smtClean="0"/>
            </a:br>
            <a:r>
              <a:rPr lang="fr-FR" b="1" dirty="0" smtClean="0"/>
              <a:t>Se </a:t>
            </a:r>
            <a:r>
              <a:rPr lang="fr-FR" b="1" dirty="0"/>
              <a:t>préparer à réussir ensemble</a:t>
            </a:r>
            <a:r>
              <a:rPr lang="fr-FR" dirty="0"/>
              <a:t/>
            </a:r>
            <a:br>
              <a:rPr lang="fr-FR" dirty="0"/>
            </a:br>
            <a:r>
              <a:rPr lang="fr-FR" b="1" dirty="0" smtClean="0"/>
              <a:t/>
            </a:r>
            <a:br>
              <a:rPr lang="fr-FR" b="1" dirty="0" smtClean="0"/>
            </a:br>
            <a:r>
              <a:rPr lang="fr-FR" sz="3600" i="1" dirty="0"/>
              <a:t>Julien </a:t>
            </a:r>
            <a:r>
              <a:rPr lang="fr-FR" sz="3600" i="1" dirty="0" err="1" smtClean="0"/>
              <a:t>Piette</a:t>
            </a:r>
            <a:r>
              <a:rPr lang="fr-FR" sz="3600" i="1" dirty="0" smtClean="0"/>
              <a:t> &amp; </a:t>
            </a:r>
            <a:r>
              <a:rPr lang="fr-FR" sz="3600" i="1" dirty="0"/>
              <a:t>Bruno </a:t>
            </a:r>
            <a:r>
              <a:rPr lang="fr-FR" sz="3600" i="1" dirty="0" err="1"/>
              <a:t>Fagnoni</a:t>
            </a:r>
            <a:endParaRPr lang="fr-FR" sz="3600" i="1" dirty="0"/>
          </a:p>
        </p:txBody>
      </p:sp>
      <p:sp>
        <p:nvSpPr>
          <p:cNvPr id="3" name="Espace réservé du contenu 2"/>
          <p:cNvSpPr>
            <a:spLocks noGrp="1"/>
          </p:cNvSpPr>
          <p:nvPr>
            <p:ph idx="1"/>
          </p:nvPr>
        </p:nvSpPr>
        <p:spPr>
          <a:xfrm>
            <a:off x="467544" y="3861048"/>
            <a:ext cx="8229600" cy="3877891"/>
          </a:xfrm>
        </p:spPr>
        <p:txBody>
          <a:bodyPr/>
          <a:lstStyle/>
          <a:p>
            <a:r>
              <a:rPr lang="fr-FR" dirty="0"/>
              <a:t>Illustration de la CMS4 en CP4 (basket N1 et N2 collège)</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Bruno </a:t>
            </a:r>
            <a:r>
              <a:rPr lang="fr-FR" sz="2800" dirty="0" err="1" smtClean="0"/>
              <a:t>Fagnoni</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9000">
        <p:fade/>
      </p:transition>
    </mc:Choice>
    <mc:Fallback xmlns="">
      <p:transition spd="med" advClick="0" advTm="9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052736"/>
            <a:ext cx="8229600" cy="1143000"/>
          </a:xfrm>
          <a:ln>
            <a:solidFill>
              <a:schemeClr val="tx1"/>
            </a:solidFill>
          </a:ln>
        </p:spPr>
        <p:txBody>
          <a:bodyPr>
            <a:normAutofit fontScale="90000"/>
          </a:bodyPr>
          <a:lstStyle/>
          <a:p>
            <a:pPr fontAlgn="b"/>
            <a:r>
              <a:rPr lang="fr-FR" b="1" dirty="0" smtClean="0"/>
              <a:t>15h 15 à 16h45</a:t>
            </a:r>
            <a:br>
              <a:rPr lang="fr-FR" b="1" dirty="0" smtClean="0"/>
            </a:br>
            <a:r>
              <a:rPr lang="fr-FR" b="1" dirty="0"/>
              <a:t>Dépasser son handicap et avoir des ambitions</a:t>
            </a:r>
            <a:r>
              <a:rPr lang="fr-FR" b="1" dirty="0" smtClean="0"/>
              <a:t/>
            </a:r>
            <a:br>
              <a:rPr lang="fr-FR" b="1" dirty="0" smtClean="0"/>
            </a:br>
            <a:r>
              <a:rPr lang="fr-FR" sz="3100" i="1" dirty="0"/>
              <a:t>Bernard </a:t>
            </a:r>
            <a:r>
              <a:rPr lang="fr-FR" sz="3100" i="1" dirty="0" err="1"/>
              <a:t>Dancoisne</a:t>
            </a:r>
            <a:endParaRPr lang="fr-FR" sz="3100" i="1" dirty="0"/>
          </a:p>
        </p:txBody>
      </p:sp>
      <p:sp>
        <p:nvSpPr>
          <p:cNvPr id="3" name="Espace réservé du contenu 2"/>
          <p:cNvSpPr>
            <a:spLocks noGrp="1"/>
          </p:cNvSpPr>
          <p:nvPr>
            <p:ph idx="1"/>
          </p:nvPr>
        </p:nvSpPr>
        <p:spPr>
          <a:xfrm>
            <a:off x="467544" y="2852936"/>
            <a:ext cx="8229600" cy="4525963"/>
          </a:xfrm>
        </p:spPr>
        <p:txBody>
          <a:bodyPr>
            <a:normAutofit/>
          </a:bodyPr>
          <a:lstStyle/>
          <a:p>
            <a:r>
              <a:rPr lang="fr-FR" sz="2400" dirty="0"/>
              <a:t>A travers l’étude d’un exemple d’élève ayant un </a:t>
            </a:r>
            <a:r>
              <a:rPr lang="fr-FR" sz="2400" dirty="0" smtClean="0"/>
              <a:t>handicap, </a:t>
            </a:r>
            <a:r>
              <a:rPr lang="fr-FR" sz="2400" dirty="0"/>
              <a:t>on expliquera qu’il est possible de développer ses compétences et pas seulement sociales. De plus, cet élève atteint un tel niveau que cela lui permet d’avoir de réelles ambitions sportives et professionnelles. On s’intéressera aux mesures prises par l’enseignant pour y arriver. L’utilisation des TICE fait partie de l’arsenal employé. L’A.P.S.A. d’illustration est le tir à l’arc.</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Modérateur: Vincent TOCQUIN</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3000">
        <p:fade/>
      </p:transition>
    </mc:Choice>
    <mc:Fallback xmlns="">
      <p:transition spd="med" advClick="0" advTm="13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229600" cy="2520280"/>
          </a:xfrm>
          <a:ln>
            <a:solidFill>
              <a:schemeClr val="tx1"/>
            </a:solidFill>
          </a:ln>
        </p:spPr>
        <p:txBody>
          <a:bodyPr>
            <a:normAutofit fontScale="90000"/>
          </a:bodyPr>
          <a:lstStyle/>
          <a:p>
            <a:pPr fontAlgn="b"/>
            <a:r>
              <a:rPr lang="fr-FR" b="1" dirty="0" smtClean="0"/>
              <a:t/>
            </a:r>
            <a:br>
              <a:rPr lang="fr-FR" b="1" dirty="0" smtClean="0"/>
            </a:br>
            <a:r>
              <a:rPr lang="fr-FR" b="1" dirty="0" smtClean="0"/>
              <a:t>15h 15 à 16h45</a:t>
            </a:r>
            <a:br>
              <a:rPr lang="fr-FR" b="1" dirty="0" smtClean="0"/>
            </a:br>
            <a:r>
              <a:rPr lang="fr-FR" b="1" dirty="0" smtClean="0"/>
              <a:t>Course </a:t>
            </a:r>
            <a:r>
              <a:rPr lang="fr-FR" b="1" dirty="0"/>
              <a:t>de durée en classe de seconde : sentir pour ne pas souffrir</a:t>
            </a:r>
            <a:r>
              <a:rPr lang="fr-FR" dirty="0"/>
              <a:t/>
            </a:r>
            <a:br>
              <a:rPr lang="fr-FR" dirty="0"/>
            </a:br>
            <a:r>
              <a:rPr lang="fr-FR" sz="3100" i="1" dirty="0"/>
              <a:t>Frédéric </a:t>
            </a:r>
            <a:r>
              <a:rPr lang="fr-FR" sz="3100" i="1" dirty="0" err="1"/>
              <a:t>Schwindenhammer</a:t>
            </a:r>
            <a:r>
              <a:rPr lang="fr-FR" dirty="0"/>
              <a:t/>
            </a:r>
            <a:br>
              <a:rPr lang="fr-FR" dirty="0"/>
            </a:br>
            <a:endParaRPr lang="fr-FR" dirty="0"/>
          </a:p>
        </p:txBody>
      </p:sp>
      <p:sp>
        <p:nvSpPr>
          <p:cNvPr id="3" name="Espace réservé du contenu 2"/>
          <p:cNvSpPr>
            <a:spLocks noGrp="1"/>
          </p:cNvSpPr>
          <p:nvPr>
            <p:ph idx="1"/>
          </p:nvPr>
        </p:nvSpPr>
        <p:spPr>
          <a:xfrm>
            <a:off x="467544" y="3501008"/>
            <a:ext cx="8229600" cy="4525963"/>
          </a:xfrm>
        </p:spPr>
        <p:txBody>
          <a:bodyPr>
            <a:normAutofit/>
          </a:bodyPr>
          <a:lstStyle/>
          <a:p>
            <a:r>
              <a:rPr lang="fr-FR" sz="2800" dirty="0"/>
              <a:t>Repérer les élèves qui ne se font pas plaisir en courant et les aider à trouver des motifs d’agir. Identifier les ressentis comme indicateurs  pour se transformer. Utiliser les repères externes (Vitesse, temps…) pour réguler son projet de transformation. Partager et échanger sur ses expériences pour se construire avec les autres.</a:t>
            </a:r>
          </a:p>
        </p:txBody>
      </p:sp>
      <p:sp>
        <p:nvSpPr>
          <p:cNvPr id="4" name="ZoneTexte 3"/>
          <p:cNvSpPr txBox="1"/>
          <p:nvPr/>
        </p:nvSpPr>
        <p:spPr>
          <a:xfrm>
            <a:off x="3563888" y="6326163"/>
            <a:ext cx="5328592" cy="523220"/>
          </a:xfrm>
          <a:prstGeom prst="rect">
            <a:avLst/>
          </a:prstGeom>
          <a:solidFill>
            <a:srgbClr val="FFFF00"/>
          </a:solidFill>
          <a:ln>
            <a:solidFill>
              <a:schemeClr val="tx1"/>
            </a:solidFill>
          </a:ln>
        </p:spPr>
        <p:txBody>
          <a:bodyPr wrap="square" rtlCol="0">
            <a:spAutoFit/>
          </a:bodyPr>
          <a:lstStyle/>
          <a:p>
            <a:r>
              <a:rPr lang="fr-FR" sz="2800" dirty="0" smtClean="0"/>
              <a:t>Modératrice: Tessa ADES</a:t>
            </a:r>
            <a:endParaRPr lang="fr-FR" sz="2800" dirty="0"/>
          </a:p>
        </p:txBody>
      </p:sp>
    </p:spTree>
    <p:extLst>
      <p:ext uri="{BB962C8B-B14F-4D97-AF65-F5344CB8AC3E}">
        <p14:creationId xmlns:p14="http://schemas.microsoft.com/office/powerpoint/2010/main" val="1442052302"/>
      </p:ext>
    </p:extLst>
  </p:cSld>
  <p:clrMapOvr>
    <a:masterClrMapping/>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429</Words>
  <Application>Microsoft Office PowerPoint</Application>
  <PresentationFormat>Affichage à l'écran (4:3)</PresentationFormat>
  <Paragraphs>36</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 L’égalité et la réussite de tous » Présentation des ateliers </vt:lpstr>
      <vt:lpstr>13h30  à 15h  Mixité en EPS : quand les filles sont tutrices Olivier Quintane </vt:lpstr>
      <vt:lpstr>13h30  à 15h  Se préparer à la leçon en Ultimate- frisbee N1-  Mickael Bregeon</vt:lpstr>
      <vt:lpstr>   13h30  à 15h  Coopérer pour apprendre, apprendre à coopérer Coralie Alexandre &amp;  Gaelle  Oudart  </vt:lpstr>
      <vt:lpstr>13h30  à 15h  Mixité en basket 4ème : pouvoirs moteurs et culture commune Isabelle Nuyts</vt:lpstr>
      <vt:lpstr>  13h30  à 15h L’estime de soi, une composante essentielle dans la réussite des élèves à BEP  Benoit Berton &amp; Alexandre Gaba </vt:lpstr>
      <vt:lpstr>  15h 15 à 16h45 Se préparer à réussir ensemble  Julien Piette &amp; Bruno Fagnoni</vt:lpstr>
      <vt:lpstr>15h 15 à 16h45 Dépasser son handicap et avoir des ambitions Bernard Dancoisne</vt:lpstr>
      <vt:lpstr> 15h 15 à 16h45 Course de durée en classe de seconde : sentir pour ne pas souffrir Frédéric Schwindenhammer </vt:lpstr>
      <vt:lpstr>  15h 15 à 16h45 Mixité- Rugby 3ème : Quelles formes de pratique pour émanciper les filles et les garçons ?  Aude Gomes </vt:lpstr>
      <vt:lpstr>15h 15 à 16h45 Basket -ball au baccalauréat, cibler les contenus pour réduire les écarts  Luc Van Vlierberge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des ateliers</dc:title>
  <dc:creator>cathy</dc:creator>
  <cp:lastModifiedBy>cathy</cp:lastModifiedBy>
  <cp:revision>8</cp:revision>
  <dcterms:created xsi:type="dcterms:W3CDTF">2013-12-08T19:03:05Z</dcterms:created>
  <dcterms:modified xsi:type="dcterms:W3CDTF">2013-12-10T21:47:40Z</dcterms:modified>
</cp:coreProperties>
</file>