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2"/>
  </p:notesMasterIdLst>
  <p:sldIdLst>
    <p:sldId id="257" r:id="rId2"/>
    <p:sldId id="264" r:id="rId3"/>
    <p:sldId id="265" r:id="rId4"/>
    <p:sldId id="266" r:id="rId5"/>
    <p:sldId id="268" r:id="rId6"/>
    <p:sldId id="269" r:id="rId7"/>
    <p:sldId id="267" r:id="rId8"/>
    <p:sldId id="270" r:id="rId9"/>
    <p:sldId id="271" r:id="rId10"/>
    <p:sldId id="275" r:id="rId11"/>
    <p:sldId id="272" r:id="rId12"/>
    <p:sldId id="273" r:id="rId13"/>
    <p:sldId id="276" r:id="rId14"/>
    <p:sldId id="258" r:id="rId15"/>
    <p:sldId id="263" r:id="rId16"/>
    <p:sldId id="262" r:id="rId17"/>
    <p:sldId id="259" r:id="rId18"/>
    <p:sldId id="285" r:id="rId19"/>
    <p:sldId id="279" r:id="rId20"/>
    <p:sldId id="274" r:id="rId21"/>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3300"/>
    <a:srgbClr val="FFCC00"/>
    <a:srgbClr val="CC00CC"/>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649" autoAdjust="0"/>
  </p:normalViewPr>
  <p:slideViewPr>
    <p:cSldViewPr>
      <p:cViewPr>
        <p:scale>
          <a:sx n="80" d="100"/>
          <a:sy n="80" d="100"/>
        </p:scale>
        <p:origin x="-918"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E4D9699-CA2E-40E4-AE8E-156070BEF975}" type="datetimeFigureOut">
              <a:rPr lang="fr-FR"/>
              <a:pPr>
                <a:defRPr/>
              </a:pPr>
              <a:t>21/09/2012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98D6BC0-ED95-4109-AA13-E5A685400601}"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584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3584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764477-DC88-4D12-8921-6BDFD0CFE8E9}" type="slidenum">
              <a:rPr lang="fr-FR" smtClean="0"/>
              <a:pPr/>
              <a:t>9</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Ellipse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Ellipse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re 13"/>
          <p:cNvSpPr>
            <a:spLocks noGrp="1"/>
          </p:cNvSpPr>
          <p:nvPr>
            <p:ph type="ctrTitle"/>
          </p:nvPr>
        </p:nvSpPr>
        <p:spPr>
          <a:xfrm>
            <a:off x="1432560" y="359898"/>
            <a:ext cx="7406640" cy="1472184"/>
          </a:xfrm>
        </p:spPr>
        <p:txBody>
          <a:bodyPr anchor="b"/>
          <a:lstStyle>
            <a:lvl1pPr algn="l">
              <a:defRPr/>
            </a:lvl1pPr>
            <a:extLst/>
          </a:lstStyle>
          <a:p>
            <a:r>
              <a:rPr lang="fr-FR" smtClean="0"/>
              <a:t>Cliquez pour modifier le style du titre</a:t>
            </a:r>
            <a:endParaRPr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fr-FR" smtClean="0"/>
              <a:t>Cliquez pour modifier le style des sous-titres du masque</a:t>
            </a:r>
            <a:endParaRPr lang="en-US"/>
          </a:p>
        </p:txBody>
      </p:sp>
      <p:sp>
        <p:nvSpPr>
          <p:cNvPr id="6" name="Espace réservé de la date 6"/>
          <p:cNvSpPr>
            <a:spLocks noGrp="1"/>
          </p:cNvSpPr>
          <p:nvPr>
            <p:ph type="dt" sz="half" idx="10"/>
          </p:nvPr>
        </p:nvSpPr>
        <p:spPr/>
        <p:txBody>
          <a:bodyPr/>
          <a:lstStyle>
            <a:lvl1pPr>
              <a:defRPr/>
            </a:lvl1pPr>
            <a:extLst/>
          </a:lstStyle>
          <a:p>
            <a:pPr>
              <a:defRPr/>
            </a:pPr>
            <a:fld id="{F431B203-54D2-46E3-AFD7-7A05B7F489A0}" type="datetimeFigureOut">
              <a:rPr lang="fr-FR"/>
              <a:pPr>
                <a:defRPr/>
              </a:pPr>
              <a:t>21/09/2012</a:t>
            </a:fld>
            <a:endParaRPr lang="fr-FR"/>
          </a:p>
        </p:txBody>
      </p:sp>
      <p:sp>
        <p:nvSpPr>
          <p:cNvPr id="7" name="Espace réservé du pied de page 19"/>
          <p:cNvSpPr>
            <a:spLocks noGrp="1"/>
          </p:cNvSpPr>
          <p:nvPr>
            <p:ph type="ftr" sz="quarter" idx="11"/>
          </p:nvPr>
        </p:nvSpPr>
        <p:spPr/>
        <p:txBody>
          <a:bodyPr/>
          <a:lstStyle>
            <a:lvl1pPr>
              <a:defRPr/>
            </a:lvl1pPr>
            <a:extLst/>
          </a:lstStyle>
          <a:p>
            <a:pPr>
              <a:defRPr/>
            </a:pPr>
            <a:endParaRPr lang="fr-FR"/>
          </a:p>
        </p:txBody>
      </p:sp>
      <p:sp>
        <p:nvSpPr>
          <p:cNvPr id="8" name="Espace réservé du numéro de diapositive 9"/>
          <p:cNvSpPr>
            <a:spLocks noGrp="1"/>
          </p:cNvSpPr>
          <p:nvPr>
            <p:ph type="sldNum" sz="quarter" idx="12"/>
          </p:nvPr>
        </p:nvSpPr>
        <p:spPr/>
        <p:txBody>
          <a:bodyPr/>
          <a:lstStyle>
            <a:lvl1pPr>
              <a:defRPr/>
            </a:lvl1pPr>
            <a:extLst/>
          </a:lstStyle>
          <a:p>
            <a:pPr>
              <a:defRPr/>
            </a:pPr>
            <a:fld id="{ED1CC19A-ADEF-45E7-8600-DBE541BB5DB7}"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3"/>
          <p:cNvSpPr>
            <a:spLocks noGrp="1"/>
          </p:cNvSpPr>
          <p:nvPr>
            <p:ph type="dt" sz="half" idx="10"/>
          </p:nvPr>
        </p:nvSpPr>
        <p:spPr/>
        <p:txBody>
          <a:bodyPr/>
          <a:lstStyle>
            <a:lvl1pPr>
              <a:defRPr/>
            </a:lvl1pPr>
          </a:lstStyle>
          <a:p>
            <a:pPr>
              <a:defRPr/>
            </a:pPr>
            <a:fld id="{90DF765D-1709-4681-A0EF-E3A0699C5930}" type="datetimeFigureOut">
              <a:rPr lang="fr-FR"/>
              <a:pPr>
                <a:defRPr/>
              </a:pPr>
              <a:t>21/09/2012</a:t>
            </a:fld>
            <a:endParaRPr lang="fr-FR"/>
          </a:p>
        </p:txBody>
      </p:sp>
      <p:sp>
        <p:nvSpPr>
          <p:cNvPr id="5" name="Espace réservé du pied de page 9"/>
          <p:cNvSpPr>
            <a:spLocks noGrp="1"/>
          </p:cNvSpPr>
          <p:nvPr>
            <p:ph type="ftr" sz="quarter" idx="11"/>
          </p:nvPr>
        </p:nvSpPr>
        <p:spPr/>
        <p:txBody>
          <a:bodyPr/>
          <a:lstStyle>
            <a:lvl1pPr>
              <a:defRPr/>
            </a:lvl1pPr>
          </a:lstStyle>
          <a:p>
            <a:pPr>
              <a:defRPr/>
            </a:pPr>
            <a:endParaRPr lang="fr-FR"/>
          </a:p>
        </p:txBody>
      </p:sp>
      <p:sp>
        <p:nvSpPr>
          <p:cNvPr id="6" name="Espace réservé du numéro de diapositive 21"/>
          <p:cNvSpPr>
            <a:spLocks noGrp="1"/>
          </p:cNvSpPr>
          <p:nvPr>
            <p:ph type="sldNum" sz="quarter" idx="12"/>
          </p:nvPr>
        </p:nvSpPr>
        <p:spPr/>
        <p:txBody>
          <a:bodyPr/>
          <a:lstStyle>
            <a:lvl1pPr>
              <a:defRPr/>
            </a:lvl1pPr>
          </a:lstStyle>
          <a:p>
            <a:pPr>
              <a:defRPr/>
            </a:pPr>
            <a:fld id="{32A848B8-4438-448A-B159-CDBE79963B65}"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3"/>
          <p:cNvSpPr>
            <a:spLocks noGrp="1"/>
          </p:cNvSpPr>
          <p:nvPr>
            <p:ph type="dt" sz="half" idx="10"/>
          </p:nvPr>
        </p:nvSpPr>
        <p:spPr/>
        <p:txBody>
          <a:bodyPr/>
          <a:lstStyle>
            <a:lvl1pPr>
              <a:defRPr/>
            </a:lvl1pPr>
          </a:lstStyle>
          <a:p>
            <a:pPr>
              <a:defRPr/>
            </a:pPr>
            <a:fld id="{512E55DC-741F-4C1E-A8CA-415BF51EF4FB}" type="datetimeFigureOut">
              <a:rPr lang="fr-FR"/>
              <a:pPr>
                <a:defRPr/>
              </a:pPr>
              <a:t>21/09/2012</a:t>
            </a:fld>
            <a:endParaRPr lang="fr-FR"/>
          </a:p>
        </p:txBody>
      </p:sp>
      <p:sp>
        <p:nvSpPr>
          <p:cNvPr id="5" name="Espace réservé du pied de page 9"/>
          <p:cNvSpPr>
            <a:spLocks noGrp="1"/>
          </p:cNvSpPr>
          <p:nvPr>
            <p:ph type="ftr" sz="quarter" idx="11"/>
          </p:nvPr>
        </p:nvSpPr>
        <p:spPr/>
        <p:txBody>
          <a:bodyPr/>
          <a:lstStyle>
            <a:lvl1pPr>
              <a:defRPr/>
            </a:lvl1pPr>
          </a:lstStyle>
          <a:p>
            <a:pPr>
              <a:defRPr/>
            </a:pPr>
            <a:endParaRPr lang="fr-FR"/>
          </a:p>
        </p:txBody>
      </p:sp>
      <p:sp>
        <p:nvSpPr>
          <p:cNvPr id="6" name="Espace réservé du numéro de diapositive 21"/>
          <p:cNvSpPr>
            <a:spLocks noGrp="1"/>
          </p:cNvSpPr>
          <p:nvPr>
            <p:ph type="sldNum" sz="quarter" idx="12"/>
          </p:nvPr>
        </p:nvSpPr>
        <p:spPr/>
        <p:txBody>
          <a:bodyPr/>
          <a:lstStyle>
            <a:lvl1pPr>
              <a:defRPr/>
            </a:lvl1pPr>
          </a:lstStyle>
          <a:p>
            <a:pPr>
              <a:defRPr/>
            </a:pPr>
            <a:fld id="{73D29D53-697A-43BD-877D-75938207D1A9}"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u contenu 2"/>
          <p:cNvSpPr>
            <a:spLocks noGrp="1"/>
          </p:cNvSpPr>
          <p:nvPr>
            <p:ph idx="1"/>
          </p:nvPr>
        </p:nvSpPr>
        <p:spPr/>
        <p:txBody>
          <a:bodyPr/>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3"/>
          <p:cNvSpPr>
            <a:spLocks noGrp="1"/>
          </p:cNvSpPr>
          <p:nvPr>
            <p:ph type="dt" sz="half" idx="10"/>
          </p:nvPr>
        </p:nvSpPr>
        <p:spPr/>
        <p:txBody>
          <a:bodyPr/>
          <a:lstStyle>
            <a:lvl1pPr>
              <a:defRPr/>
            </a:lvl1pPr>
          </a:lstStyle>
          <a:p>
            <a:pPr>
              <a:defRPr/>
            </a:pPr>
            <a:fld id="{AA0CDFC2-721A-44E6-A822-2CE50D16D75A}" type="datetimeFigureOut">
              <a:rPr lang="fr-FR"/>
              <a:pPr>
                <a:defRPr/>
              </a:pPr>
              <a:t>21/09/2012</a:t>
            </a:fld>
            <a:endParaRPr lang="fr-FR"/>
          </a:p>
        </p:txBody>
      </p:sp>
      <p:sp>
        <p:nvSpPr>
          <p:cNvPr id="5" name="Espace réservé du pied de page 9"/>
          <p:cNvSpPr>
            <a:spLocks noGrp="1"/>
          </p:cNvSpPr>
          <p:nvPr>
            <p:ph type="ftr" sz="quarter" idx="11"/>
          </p:nvPr>
        </p:nvSpPr>
        <p:spPr/>
        <p:txBody>
          <a:bodyPr/>
          <a:lstStyle>
            <a:lvl1pPr>
              <a:defRPr/>
            </a:lvl1pPr>
          </a:lstStyle>
          <a:p>
            <a:pPr>
              <a:defRPr/>
            </a:pPr>
            <a:endParaRPr lang="fr-FR"/>
          </a:p>
        </p:txBody>
      </p:sp>
      <p:sp>
        <p:nvSpPr>
          <p:cNvPr id="6" name="Espace réservé du numéro de diapositive 21"/>
          <p:cNvSpPr>
            <a:spLocks noGrp="1"/>
          </p:cNvSpPr>
          <p:nvPr>
            <p:ph type="sldNum" sz="quarter" idx="12"/>
          </p:nvPr>
        </p:nvSpPr>
        <p:spPr/>
        <p:txBody>
          <a:bodyPr/>
          <a:lstStyle>
            <a:lvl1pPr>
              <a:defRPr/>
            </a:lvl1pPr>
          </a:lstStyle>
          <a:p>
            <a:pPr>
              <a:defRPr/>
            </a:pPr>
            <a:fld id="{C1F20F40-BC63-4A3A-95ED-8B9B2BD441D1}"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Ellipse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Ellipse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fr-FR" smtClean="0"/>
              <a:t>Cliquez pour modifier les styles du texte du masque</a:t>
            </a:r>
          </a:p>
        </p:txBody>
      </p:sp>
      <p:sp>
        <p:nvSpPr>
          <p:cNvPr id="8" name="Espace réservé de la date 3"/>
          <p:cNvSpPr>
            <a:spLocks noGrp="1"/>
          </p:cNvSpPr>
          <p:nvPr>
            <p:ph type="dt" sz="half" idx="10"/>
          </p:nvPr>
        </p:nvSpPr>
        <p:spPr/>
        <p:txBody>
          <a:bodyPr/>
          <a:lstStyle>
            <a:lvl1pPr>
              <a:defRPr/>
            </a:lvl1pPr>
            <a:extLst/>
          </a:lstStyle>
          <a:p>
            <a:pPr>
              <a:defRPr/>
            </a:pPr>
            <a:fld id="{C08FAC9A-3F1C-4A4A-880E-4B7071A026A3}" type="datetimeFigureOut">
              <a:rPr lang="fr-FR"/>
              <a:pPr>
                <a:defRPr/>
              </a:pPr>
              <a:t>21/09/2012</a:t>
            </a:fld>
            <a:endParaRPr lang="fr-FR"/>
          </a:p>
        </p:txBody>
      </p:sp>
      <p:sp>
        <p:nvSpPr>
          <p:cNvPr id="9" name="Espace réservé du pied de page 4"/>
          <p:cNvSpPr>
            <a:spLocks noGrp="1"/>
          </p:cNvSpPr>
          <p:nvPr>
            <p:ph type="ftr" sz="quarter" idx="11"/>
          </p:nvPr>
        </p:nvSpPr>
        <p:spPr/>
        <p:txBody>
          <a:bodyPr/>
          <a:lstStyle>
            <a:lvl1pPr>
              <a:defRPr/>
            </a:lvl1pPr>
            <a:extLst/>
          </a:lstStyle>
          <a:p>
            <a:pPr>
              <a:defRPr/>
            </a:pPr>
            <a:endParaRPr lang="fr-FR"/>
          </a:p>
        </p:txBody>
      </p:sp>
      <p:sp>
        <p:nvSpPr>
          <p:cNvPr id="10" name="Espace réservé du numéro de diapositive 5"/>
          <p:cNvSpPr>
            <a:spLocks noGrp="1"/>
          </p:cNvSpPr>
          <p:nvPr>
            <p:ph type="sldNum" sz="quarter" idx="12"/>
          </p:nvPr>
        </p:nvSpPr>
        <p:spPr/>
        <p:txBody>
          <a:bodyPr/>
          <a:lstStyle>
            <a:lvl1pPr>
              <a:defRPr/>
            </a:lvl1pPr>
            <a:extLst/>
          </a:lstStyle>
          <a:p>
            <a:pPr>
              <a:defRPr/>
            </a:pPr>
            <a:fld id="{10C43BF0-9D9D-45F1-B502-90146AC62B25}"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lang="fr-FR" smtClean="0"/>
              <a:t>Cliquez pour modifier le style du titre</a:t>
            </a:r>
            <a:endParaRPr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23"/>
          <p:cNvSpPr>
            <a:spLocks noGrp="1"/>
          </p:cNvSpPr>
          <p:nvPr>
            <p:ph type="dt" sz="half" idx="10"/>
          </p:nvPr>
        </p:nvSpPr>
        <p:spPr/>
        <p:txBody>
          <a:bodyPr/>
          <a:lstStyle>
            <a:lvl1pPr>
              <a:defRPr/>
            </a:lvl1pPr>
          </a:lstStyle>
          <a:p>
            <a:pPr>
              <a:defRPr/>
            </a:pPr>
            <a:fld id="{38A2F28F-7080-4F66-A7E3-D49E2A7C9F02}" type="datetimeFigureOut">
              <a:rPr lang="fr-FR"/>
              <a:pPr>
                <a:defRPr/>
              </a:pPr>
              <a:t>21/09/2012</a:t>
            </a:fld>
            <a:endParaRPr lang="fr-FR"/>
          </a:p>
        </p:txBody>
      </p:sp>
      <p:sp>
        <p:nvSpPr>
          <p:cNvPr id="6" name="Espace réservé du pied de page 9"/>
          <p:cNvSpPr>
            <a:spLocks noGrp="1"/>
          </p:cNvSpPr>
          <p:nvPr>
            <p:ph type="ftr" sz="quarter" idx="11"/>
          </p:nvPr>
        </p:nvSpPr>
        <p:spPr/>
        <p:txBody>
          <a:bodyPr/>
          <a:lstStyle>
            <a:lvl1pPr>
              <a:defRPr/>
            </a:lvl1pPr>
          </a:lstStyle>
          <a:p>
            <a:pPr>
              <a:defRPr/>
            </a:pPr>
            <a:endParaRPr lang="fr-FR"/>
          </a:p>
        </p:txBody>
      </p:sp>
      <p:sp>
        <p:nvSpPr>
          <p:cNvPr id="7" name="Espace réservé du numéro de diapositive 21"/>
          <p:cNvSpPr>
            <a:spLocks noGrp="1"/>
          </p:cNvSpPr>
          <p:nvPr>
            <p:ph type="sldNum" sz="quarter" idx="12"/>
          </p:nvPr>
        </p:nvSpPr>
        <p:spPr/>
        <p:txBody>
          <a:bodyPr/>
          <a:lstStyle>
            <a:lvl1pPr>
              <a:defRPr/>
            </a:lvl1pPr>
          </a:lstStyle>
          <a:p>
            <a:pPr>
              <a:defRPr/>
            </a:pPr>
            <a:fld id="{D1E2867C-6844-4543-89D9-CF67FC77C500}"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lstStyle>
            <a:lvl1pPr algn="ctr">
              <a:defRPr sz="4500" b="1" cap="none" baseline="0"/>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lvl1pPr>
              <a:defRPr/>
            </a:lvl1pPr>
            <a:extLst/>
          </a:lstStyle>
          <a:p>
            <a:pPr>
              <a:defRPr/>
            </a:pPr>
            <a:fld id="{8469FF3C-28C2-4519-83AD-B01F2E8FBA2D}" type="datetimeFigureOut">
              <a:rPr lang="fr-FR"/>
              <a:pPr>
                <a:defRPr/>
              </a:pPr>
              <a:t>21/09/2012</a:t>
            </a:fld>
            <a:endParaRPr lang="fr-FR"/>
          </a:p>
        </p:txBody>
      </p:sp>
      <p:sp>
        <p:nvSpPr>
          <p:cNvPr id="8" name="Espace réservé du pied de page 7"/>
          <p:cNvSpPr>
            <a:spLocks noGrp="1"/>
          </p:cNvSpPr>
          <p:nvPr>
            <p:ph type="ftr" sz="quarter" idx="11"/>
          </p:nvPr>
        </p:nvSpPr>
        <p:spPr/>
        <p:txBody>
          <a:bodyPr/>
          <a:lstStyle>
            <a:lvl1pPr>
              <a:defRPr/>
            </a:lvl1pPr>
            <a:extLst/>
          </a:lstStyle>
          <a:p>
            <a:pPr>
              <a:defRPr/>
            </a:pPr>
            <a:endParaRPr lang="fr-FR"/>
          </a:p>
        </p:txBody>
      </p:sp>
      <p:sp>
        <p:nvSpPr>
          <p:cNvPr id="9" name="Espace réservé du numéro de diapositive 8"/>
          <p:cNvSpPr>
            <a:spLocks noGrp="1"/>
          </p:cNvSpPr>
          <p:nvPr>
            <p:ph type="sldNum" sz="quarter" idx="12"/>
          </p:nvPr>
        </p:nvSpPr>
        <p:spPr/>
        <p:txBody>
          <a:bodyPr/>
          <a:lstStyle>
            <a:lvl1pPr>
              <a:defRPr/>
            </a:lvl1pPr>
            <a:extLst/>
          </a:lstStyle>
          <a:p>
            <a:pPr>
              <a:defRPr/>
            </a:pPr>
            <a:fld id="{31C2A5B0-21DD-489B-A04B-90D9A37587D1}"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lang="fr-FR" smtClean="0"/>
              <a:t>Cliquez pour modifier le style du titre</a:t>
            </a:r>
            <a:endParaRPr lang="en-US"/>
          </a:p>
        </p:txBody>
      </p:sp>
      <p:sp>
        <p:nvSpPr>
          <p:cNvPr id="3" name="Espace réservé de la date 23"/>
          <p:cNvSpPr>
            <a:spLocks noGrp="1"/>
          </p:cNvSpPr>
          <p:nvPr>
            <p:ph type="dt" sz="half" idx="10"/>
          </p:nvPr>
        </p:nvSpPr>
        <p:spPr/>
        <p:txBody>
          <a:bodyPr/>
          <a:lstStyle>
            <a:lvl1pPr>
              <a:defRPr/>
            </a:lvl1pPr>
          </a:lstStyle>
          <a:p>
            <a:pPr>
              <a:defRPr/>
            </a:pPr>
            <a:fld id="{8B4DCCAD-3121-4FB9-A859-B2B56071D377}" type="datetimeFigureOut">
              <a:rPr lang="fr-FR"/>
              <a:pPr>
                <a:defRPr/>
              </a:pPr>
              <a:t>21/09/2012</a:t>
            </a:fld>
            <a:endParaRPr lang="fr-FR"/>
          </a:p>
        </p:txBody>
      </p:sp>
      <p:sp>
        <p:nvSpPr>
          <p:cNvPr id="4" name="Espace réservé du pied de page 9"/>
          <p:cNvSpPr>
            <a:spLocks noGrp="1"/>
          </p:cNvSpPr>
          <p:nvPr>
            <p:ph type="ftr" sz="quarter" idx="11"/>
          </p:nvPr>
        </p:nvSpPr>
        <p:spPr/>
        <p:txBody>
          <a:bodyPr/>
          <a:lstStyle>
            <a:lvl1pPr>
              <a:defRPr/>
            </a:lvl1pPr>
          </a:lstStyle>
          <a:p>
            <a:pPr>
              <a:defRPr/>
            </a:pPr>
            <a:endParaRPr lang="fr-FR"/>
          </a:p>
        </p:txBody>
      </p:sp>
      <p:sp>
        <p:nvSpPr>
          <p:cNvPr id="5" name="Espace réservé du numéro de diapositive 21"/>
          <p:cNvSpPr>
            <a:spLocks noGrp="1"/>
          </p:cNvSpPr>
          <p:nvPr>
            <p:ph type="sldNum" sz="quarter" idx="12"/>
          </p:nvPr>
        </p:nvSpPr>
        <p:spPr/>
        <p:txBody>
          <a:bodyPr/>
          <a:lstStyle>
            <a:lvl1pPr>
              <a:defRPr/>
            </a:lvl1pPr>
          </a:lstStyle>
          <a:p>
            <a:pPr>
              <a:defRPr/>
            </a:pPr>
            <a:fld id="{E540A73F-DF41-42C6-8B7C-7F83A1E35C84}"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Espace réservé de la date 1"/>
          <p:cNvSpPr>
            <a:spLocks noGrp="1"/>
          </p:cNvSpPr>
          <p:nvPr>
            <p:ph type="dt" sz="half" idx="10"/>
          </p:nvPr>
        </p:nvSpPr>
        <p:spPr/>
        <p:txBody>
          <a:bodyPr/>
          <a:lstStyle>
            <a:lvl1pPr>
              <a:defRPr/>
            </a:lvl1pPr>
            <a:extLst/>
          </a:lstStyle>
          <a:p>
            <a:pPr>
              <a:defRPr/>
            </a:pPr>
            <a:fld id="{619270F7-655A-4D5F-ADBD-F507A5CF5C9C}" type="datetimeFigureOut">
              <a:rPr lang="fr-FR"/>
              <a:pPr>
                <a:defRPr/>
              </a:pPr>
              <a:t>21/09/2012</a:t>
            </a:fld>
            <a:endParaRPr lang="fr-FR"/>
          </a:p>
        </p:txBody>
      </p:sp>
      <p:sp>
        <p:nvSpPr>
          <p:cNvPr id="5" name="Espace réservé du pied de page 2"/>
          <p:cNvSpPr>
            <a:spLocks noGrp="1"/>
          </p:cNvSpPr>
          <p:nvPr>
            <p:ph type="ftr" sz="quarter" idx="11"/>
          </p:nvPr>
        </p:nvSpPr>
        <p:spPr/>
        <p:txBody>
          <a:bodyPr/>
          <a:lstStyle>
            <a:lvl1pPr>
              <a:defRPr/>
            </a:lvl1pPr>
            <a:extLst/>
          </a:lstStyle>
          <a:p>
            <a:pPr>
              <a:defRPr/>
            </a:pPr>
            <a:endParaRPr lang="fr-FR"/>
          </a:p>
        </p:txBody>
      </p:sp>
      <p:sp>
        <p:nvSpPr>
          <p:cNvPr id="6" name="Espace réservé du numéro de diapositive 3"/>
          <p:cNvSpPr>
            <a:spLocks noGrp="1"/>
          </p:cNvSpPr>
          <p:nvPr>
            <p:ph type="sldNum" sz="quarter" idx="12"/>
          </p:nvPr>
        </p:nvSpPr>
        <p:spPr/>
        <p:txBody>
          <a:bodyPr/>
          <a:lstStyle>
            <a:lvl1pPr>
              <a:defRPr/>
            </a:lvl1pPr>
            <a:extLst/>
          </a:lstStyle>
          <a:p>
            <a:pPr>
              <a:defRPr/>
            </a:pPr>
            <a:fld id="{2A8F3B97-D425-4F1D-90CD-140D52405A0C}"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fr-FR" smtClean="0"/>
              <a:t>Cliquez pour modifier le style du titre</a:t>
            </a:r>
            <a:endParaRPr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lvl1pPr>
              <a:defRPr/>
            </a:lvl1pPr>
            <a:extLst/>
          </a:lstStyle>
          <a:p>
            <a:pPr>
              <a:defRPr/>
            </a:pPr>
            <a:fld id="{F79AEFD6-2AC7-4EE5-AF79-0FF4CD887B0D}" type="datetimeFigureOut">
              <a:rPr lang="fr-FR"/>
              <a:pPr>
                <a:defRPr/>
              </a:pPr>
              <a:t>21/09/2012</a:t>
            </a:fld>
            <a:endParaRPr lang="fr-FR"/>
          </a:p>
        </p:txBody>
      </p:sp>
      <p:sp>
        <p:nvSpPr>
          <p:cNvPr id="6" name="Espace réservé du pied de page 5"/>
          <p:cNvSpPr>
            <a:spLocks noGrp="1"/>
          </p:cNvSpPr>
          <p:nvPr>
            <p:ph type="ftr" sz="quarter" idx="11"/>
          </p:nvPr>
        </p:nvSpPr>
        <p:spPr/>
        <p:txBody>
          <a:bodyPr/>
          <a:lstStyle>
            <a:lvl1pPr>
              <a:defRPr/>
            </a:lvl1pPr>
            <a:extLst/>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extLst/>
          </a:lstStyle>
          <a:p>
            <a:pPr>
              <a:defRPr/>
            </a:pPr>
            <a:fld id="{F273A4EA-4F36-4620-8DF2-1296D89D5852}"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Organigramme : Processu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Organigramme : Processu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fr-FR" smtClean="0"/>
              <a:t>Cliquez pour modifier le style du titre</a:t>
            </a:r>
            <a:endParaRPr lang="en-US"/>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fr-FR" smtClean="0"/>
              <a:t>Cliquez pour modifier les styles du texte du masque</a:t>
            </a:r>
          </a:p>
        </p:txBody>
      </p:sp>
      <p:sp>
        <p:nvSpPr>
          <p:cNvPr id="8" name="Espace réservé de la date 4"/>
          <p:cNvSpPr>
            <a:spLocks noGrp="1"/>
          </p:cNvSpPr>
          <p:nvPr>
            <p:ph type="dt" sz="half" idx="10"/>
          </p:nvPr>
        </p:nvSpPr>
        <p:spPr/>
        <p:txBody>
          <a:bodyPr/>
          <a:lstStyle>
            <a:lvl1pPr>
              <a:defRPr/>
            </a:lvl1pPr>
            <a:extLst/>
          </a:lstStyle>
          <a:p>
            <a:pPr>
              <a:defRPr/>
            </a:pPr>
            <a:fld id="{AFD80C0A-4266-473C-AEBA-3C81B1A1638A}" type="datetimeFigureOut">
              <a:rPr lang="fr-FR"/>
              <a:pPr>
                <a:defRPr/>
              </a:pPr>
              <a:t>21/09/2012</a:t>
            </a:fld>
            <a:endParaRPr lang="fr-FR"/>
          </a:p>
        </p:txBody>
      </p:sp>
      <p:sp>
        <p:nvSpPr>
          <p:cNvPr id="9" name="Espace réservé du pied de page 5"/>
          <p:cNvSpPr>
            <a:spLocks noGrp="1"/>
          </p:cNvSpPr>
          <p:nvPr>
            <p:ph type="ftr" sz="quarter" idx="11"/>
          </p:nvPr>
        </p:nvSpPr>
        <p:spPr/>
        <p:txBody>
          <a:bodyPr/>
          <a:lstStyle>
            <a:lvl1pPr>
              <a:defRPr/>
            </a:lvl1pPr>
            <a:extLst/>
          </a:lstStyle>
          <a:p>
            <a:pPr>
              <a:defRPr/>
            </a:pPr>
            <a:endParaRPr lang="fr-FR"/>
          </a:p>
        </p:txBody>
      </p:sp>
      <p:sp>
        <p:nvSpPr>
          <p:cNvPr id="10" name="Espace réservé du numéro de diapositive 6"/>
          <p:cNvSpPr>
            <a:spLocks noGrp="1"/>
          </p:cNvSpPr>
          <p:nvPr>
            <p:ph type="sldNum" sz="quarter" idx="12"/>
          </p:nvPr>
        </p:nvSpPr>
        <p:spPr/>
        <p:txBody>
          <a:bodyPr/>
          <a:lstStyle>
            <a:lvl1pPr>
              <a:defRPr/>
            </a:lvl1pPr>
            <a:extLst/>
          </a:lstStyle>
          <a:p>
            <a:pPr>
              <a:defRPr/>
            </a:pPr>
            <a:fld id="{664D351A-BF97-4AA7-AA0F-A4A4F6080407}"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Secteurs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Ellipse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Espace réservé du titre 4"/>
          <p:cNvSpPr>
            <a:spLocks noGrp="1"/>
          </p:cNvSpPr>
          <p:nvPr>
            <p:ph type="title"/>
          </p:nvPr>
        </p:nvSpPr>
        <p:spPr>
          <a:xfrm>
            <a:off x="1435100" y="274638"/>
            <a:ext cx="7499350" cy="1143000"/>
          </a:xfrm>
          <a:prstGeom prst="rect">
            <a:avLst/>
          </a:prstGeom>
        </p:spPr>
        <p:txBody>
          <a:bodyPr anchor="ctr">
            <a:normAutofit/>
          </a:bodyPr>
          <a:lstStyle>
            <a:extLst/>
          </a:lstStyle>
          <a:p>
            <a:r>
              <a:rPr lang="fr-FR" smtClean="0"/>
              <a:t>Cliquez pour modifier le style du titre</a:t>
            </a:r>
            <a:endParaRPr lang="en-US"/>
          </a:p>
        </p:txBody>
      </p:sp>
      <p:sp>
        <p:nvSpPr>
          <p:cNvPr id="1033" name="Espace réservé du texte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C8BAB244-0BB1-4D47-BEFB-452F37C26C8A}" type="datetimeFigureOut">
              <a:rPr lang="fr-FR"/>
              <a:pPr>
                <a:defRPr/>
              </a:pPr>
              <a:t>21/09/2012</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fr-FR"/>
          </a:p>
        </p:txBody>
      </p:sp>
      <p:sp>
        <p:nvSpPr>
          <p:cNvPr id="22" name="Espace réservé du numéro de diapositive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fld id="{945AECCA-BC2D-4F00-9CA7-2B7AF0E8C567}" type="slidenum">
              <a:rPr lang="fr-FR"/>
              <a:pPr>
                <a:defRPr/>
              </a:pPr>
              <a:t>‹N°›</a:t>
            </a:fld>
            <a:endParaRPr lang="fr-F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59" r:id="rId1"/>
    <p:sldLayoutId id="2147483954" r:id="rId2"/>
    <p:sldLayoutId id="2147483960" r:id="rId3"/>
    <p:sldLayoutId id="2147483955" r:id="rId4"/>
    <p:sldLayoutId id="2147483961" r:id="rId5"/>
    <p:sldLayoutId id="2147483956" r:id="rId6"/>
    <p:sldLayoutId id="2147483962" r:id="rId7"/>
    <p:sldLayoutId id="2147483963" r:id="rId8"/>
    <p:sldLayoutId id="2147483964" r:id="rId9"/>
    <p:sldLayoutId id="2147483957" r:id="rId10"/>
    <p:sldLayoutId id="2147483958" r:id="rId11"/>
  </p:sldLayoutIdLst>
  <p:txStyles>
    <p:titleStyle>
      <a:lvl1pPr algn="l" rtl="0" eaLnBrk="0" fontAlgn="base" hangingPunct="0">
        <a:spcBef>
          <a:spcPct val="0"/>
        </a:spcBef>
        <a:spcAft>
          <a:spcPct val="0"/>
        </a:spcAft>
        <a:defRPr sz="4300" kern="1200">
          <a:solidFill>
            <a:srgbClr val="666666"/>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666666"/>
          </a:solidFill>
          <a:latin typeface="Gill Sans MT" pitchFamily="34" charset="0"/>
        </a:defRPr>
      </a:lvl2pPr>
      <a:lvl3pPr algn="l" rtl="0" eaLnBrk="0" fontAlgn="base" hangingPunct="0">
        <a:spcBef>
          <a:spcPct val="0"/>
        </a:spcBef>
        <a:spcAft>
          <a:spcPct val="0"/>
        </a:spcAft>
        <a:defRPr sz="4300">
          <a:solidFill>
            <a:srgbClr val="666666"/>
          </a:solidFill>
          <a:latin typeface="Gill Sans MT" pitchFamily="34" charset="0"/>
        </a:defRPr>
      </a:lvl3pPr>
      <a:lvl4pPr algn="l" rtl="0" eaLnBrk="0" fontAlgn="base" hangingPunct="0">
        <a:spcBef>
          <a:spcPct val="0"/>
        </a:spcBef>
        <a:spcAft>
          <a:spcPct val="0"/>
        </a:spcAft>
        <a:defRPr sz="4300">
          <a:solidFill>
            <a:srgbClr val="666666"/>
          </a:solidFill>
          <a:latin typeface="Gill Sans MT" pitchFamily="34" charset="0"/>
        </a:defRPr>
      </a:lvl4pPr>
      <a:lvl5pPr algn="l" rtl="0" eaLnBrk="0" fontAlgn="base" hangingPunct="0">
        <a:spcBef>
          <a:spcPct val="0"/>
        </a:spcBef>
        <a:spcAft>
          <a:spcPct val="0"/>
        </a:spcAft>
        <a:defRPr sz="4300">
          <a:solidFill>
            <a:srgbClr val="666666"/>
          </a:solidFill>
          <a:latin typeface="Gill Sans MT" pitchFamily="34" charset="0"/>
        </a:defRPr>
      </a:lvl5pPr>
      <a:lvl6pPr marL="457200" algn="l" rtl="0" fontAlgn="base">
        <a:spcBef>
          <a:spcPct val="0"/>
        </a:spcBef>
        <a:spcAft>
          <a:spcPct val="0"/>
        </a:spcAft>
        <a:defRPr sz="4300">
          <a:solidFill>
            <a:srgbClr val="666666"/>
          </a:solidFill>
          <a:latin typeface="Gill Sans MT" pitchFamily="34" charset="0"/>
        </a:defRPr>
      </a:lvl6pPr>
      <a:lvl7pPr marL="914400" algn="l" rtl="0" fontAlgn="base">
        <a:spcBef>
          <a:spcPct val="0"/>
        </a:spcBef>
        <a:spcAft>
          <a:spcPct val="0"/>
        </a:spcAft>
        <a:defRPr sz="4300">
          <a:solidFill>
            <a:srgbClr val="666666"/>
          </a:solidFill>
          <a:latin typeface="Gill Sans MT" pitchFamily="34" charset="0"/>
        </a:defRPr>
      </a:lvl7pPr>
      <a:lvl8pPr marL="1371600" algn="l" rtl="0" fontAlgn="base">
        <a:spcBef>
          <a:spcPct val="0"/>
        </a:spcBef>
        <a:spcAft>
          <a:spcPct val="0"/>
        </a:spcAft>
        <a:defRPr sz="4300">
          <a:solidFill>
            <a:srgbClr val="666666"/>
          </a:solidFill>
          <a:latin typeface="Gill Sans MT" pitchFamily="34" charset="0"/>
        </a:defRPr>
      </a:lvl8pPr>
      <a:lvl9pPr marL="1828800" algn="l" rtl="0" fontAlgn="base">
        <a:spcBef>
          <a:spcPct val="0"/>
        </a:spcBef>
        <a:spcAft>
          <a:spcPct val="0"/>
        </a:spcAft>
        <a:defRPr sz="4300">
          <a:solidFill>
            <a:srgbClr val="666666"/>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9C007F"/>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68007F"/>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Feuille%20de%20rencontre.xls"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Fiche%20&#233;val%20profs%20&#233;l&#232;ves.doc"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1857375"/>
            <a:ext cx="9144000" cy="1754188"/>
          </a:xfrm>
          <a:prstGeom prst="rect">
            <a:avLst/>
          </a:prstGeom>
          <a:noFill/>
        </p:spPr>
        <p:txBody>
          <a:bodyPr>
            <a:spAutoFit/>
          </a:bodyPr>
          <a:lstStyle/>
          <a:p>
            <a:pPr algn="ctr" fontAlgn="auto">
              <a:spcBef>
                <a:spcPts val="0"/>
              </a:spcBef>
              <a:spcAft>
                <a:spcPts val="0"/>
              </a:spcAft>
              <a:defRPr/>
            </a:pPr>
            <a:r>
              <a:rPr lang="fr-FR" sz="5400" dirty="0">
                <a:solidFill>
                  <a:schemeClr val="accent5">
                    <a:lumMod val="40000"/>
                    <a:lumOff val="60000"/>
                  </a:schemeClr>
                </a:solidFill>
                <a:latin typeface="+mn-lt"/>
              </a:rPr>
              <a:t>Les compétences en EPS</a:t>
            </a:r>
          </a:p>
          <a:p>
            <a:pPr algn="ctr" fontAlgn="auto">
              <a:spcBef>
                <a:spcPts val="0"/>
              </a:spcBef>
              <a:spcAft>
                <a:spcPts val="0"/>
              </a:spcAft>
              <a:defRPr/>
            </a:pPr>
            <a:r>
              <a:rPr lang="fr-FR" sz="5400" dirty="0">
                <a:solidFill>
                  <a:schemeClr val="accent5">
                    <a:lumMod val="40000"/>
                    <a:lumOff val="60000"/>
                  </a:schemeClr>
                </a:solidFill>
                <a:latin typeface="+mn-lt"/>
              </a:rPr>
              <a:t>Evaluer, valider, noter</a:t>
            </a:r>
          </a:p>
        </p:txBody>
      </p:sp>
      <p:sp>
        <p:nvSpPr>
          <p:cNvPr id="5" name="ZoneTexte 4"/>
          <p:cNvSpPr txBox="1"/>
          <p:nvPr/>
        </p:nvSpPr>
        <p:spPr>
          <a:xfrm>
            <a:off x="0" y="4500563"/>
            <a:ext cx="9144000" cy="646112"/>
          </a:xfrm>
          <a:prstGeom prst="rect">
            <a:avLst/>
          </a:prstGeom>
          <a:noFill/>
        </p:spPr>
        <p:txBody>
          <a:bodyPr>
            <a:spAutoFit/>
          </a:bodyPr>
          <a:lstStyle/>
          <a:p>
            <a:pPr algn="ctr" fontAlgn="auto">
              <a:spcBef>
                <a:spcPts val="0"/>
              </a:spcBef>
              <a:spcAft>
                <a:spcPts val="0"/>
              </a:spcAft>
              <a:defRPr/>
            </a:pPr>
            <a:r>
              <a:rPr lang="fr-FR" sz="3600" dirty="0">
                <a:solidFill>
                  <a:schemeClr val="accent2">
                    <a:lumMod val="60000"/>
                    <a:lumOff val="40000"/>
                  </a:schemeClr>
                </a:solidFill>
                <a:latin typeface="+mn-lt"/>
              </a:rPr>
              <a:t>Un exemple en BADMINTON NIVEAU 2</a:t>
            </a:r>
          </a:p>
        </p:txBody>
      </p:sp>
      <p:sp>
        <p:nvSpPr>
          <p:cNvPr id="6" name="ZoneTexte 5"/>
          <p:cNvSpPr txBox="1"/>
          <p:nvPr/>
        </p:nvSpPr>
        <p:spPr>
          <a:xfrm>
            <a:off x="5141879" y="6488668"/>
            <a:ext cx="4002121" cy="369332"/>
          </a:xfrm>
          <a:prstGeom prst="rect">
            <a:avLst/>
          </a:prstGeom>
          <a:noFill/>
        </p:spPr>
        <p:txBody>
          <a:bodyPr wrap="none" rtlCol="0">
            <a:spAutoFit/>
          </a:bodyPr>
          <a:lstStyle/>
          <a:p>
            <a:r>
              <a:rPr lang="fr-FR" dirty="0" smtClean="0"/>
              <a:t>B. </a:t>
            </a:r>
            <a:r>
              <a:rPr lang="fr-FR" dirty="0" err="1" smtClean="0"/>
              <a:t>Bachelart</a:t>
            </a:r>
            <a:r>
              <a:rPr lang="fr-FR" dirty="0" smtClean="0"/>
              <a:t> et P. Perrin, Forum 2012</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00375" y="0"/>
            <a:ext cx="3570288" cy="646113"/>
          </a:xfrm>
          <a:prstGeom prst="rect">
            <a:avLst/>
          </a:prstGeom>
        </p:spPr>
        <p:txBody>
          <a:bodyPr wrap="none">
            <a:spAutoFit/>
          </a:bodyPr>
          <a:lstStyle/>
          <a:p>
            <a:pPr>
              <a:defRPr/>
            </a:pPr>
            <a:r>
              <a:rPr lang="fr-FR" sz="3600" b="1" dirty="0">
                <a:solidFill>
                  <a:schemeClr val="accent2">
                    <a:lumMod val="60000"/>
                    <a:lumOff val="40000"/>
                  </a:schemeClr>
                </a:solidFill>
                <a:effectLst>
                  <a:outerShdw blurRad="38100" dist="38100" dir="2700000" algn="tl">
                    <a:srgbClr val="000000">
                      <a:alpha val="43137"/>
                    </a:srgbClr>
                  </a:outerShdw>
                </a:effectLst>
                <a:latin typeface="+mj-lt"/>
              </a:rPr>
              <a:t>« LE 5-4-3-2-1 »</a:t>
            </a:r>
            <a:endParaRPr lang="fr-FR" sz="3600" dirty="0">
              <a:effectLst>
                <a:outerShdw blurRad="38100" dist="38100" dir="2700000" algn="tl">
                  <a:srgbClr val="000000">
                    <a:alpha val="43137"/>
                  </a:srgbClr>
                </a:outerShdw>
              </a:effectLst>
              <a:latin typeface="+mj-lt"/>
            </a:endParaRPr>
          </a:p>
        </p:txBody>
      </p:sp>
      <p:sp>
        <p:nvSpPr>
          <p:cNvPr id="8" name="ZoneTexte 7"/>
          <p:cNvSpPr txBox="1"/>
          <p:nvPr/>
        </p:nvSpPr>
        <p:spPr>
          <a:xfrm>
            <a:off x="1000125" y="1000125"/>
            <a:ext cx="8143875" cy="2200275"/>
          </a:xfrm>
          <a:prstGeom prst="rect">
            <a:avLst/>
          </a:prstGeom>
          <a:noFill/>
        </p:spPr>
        <p:txBody>
          <a:bodyPr>
            <a:spAutoFit/>
          </a:bodyPr>
          <a:lstStyle/>
          <a:p>
            <a:pPr algn="ctr">
              <a:defRPr/>
            </a:pPr>
            <a:r>
              <a:rPr lang="fr-FR" b="1" u="sng" dirty="0">
                <a:solidFill>
                  <a:schemeClr val="accent2">
                    <a:lumMod val="60000"/>
                    <a:lumOff val="40000"/>
                  </a:schemeClr>
                </a:solidFill>
                <a:effectLst>
                  <a:outerShdw blurRad="38100" dist="38100" dir="2700000" algn="tl">
                    <a:srgbClr val="000000">
                      <a:alpha val="43137"/>
                    </a:srgbClr>
                  </a:outerShdw>
                </a:effectLst>
              </a:rPr>
              <a:t>ORGANISATION MATERIELLE ET HUMAINE :</a:t>
            </a:r>
          </a:p>
          <a:p>
            <a:pPr algn="ctr">
              <a:defRPr/>
            </a:pPr>
            <a:endParaRPr lang="fr-FR" sz="1100" b="1" u="sng" dirty="0">
              <a:solidFill>
                <a:schemeClr val="accent2">
                  <a:lumMod val="60000"/>
                  <a:lumOff val="40000"/>
                </a:schemeClr>
              </a:solidFill>
              <a:effectLst>
                <a:outerShdw blurRad="38100" dist="38100" dir="2700000" algn="tl">
                  <a:srgbClr val="000000">
                    <a:alpha val="43137"/>
                  </a:srgbClr>
                </a:outerShdw>
              </a:effectLst>
            </a:endParaRPr>
          </a:p>
          <a:p>
            <a:pPr algn="just">
              <a:buFontTx/>
              <a:buChar char="-"/>
              <a:defRPr/>
            </a:pPr>
            <a:r>
              <a:rPr lang="fr-FR" dirty="0"/>
              <a:t> </a:t>
            </a:r>
            <a:r>
              <a:rPr lang="fr-FR" dirty="0">
                <a:latin typeface="+mj-lt"/>
              </a:rPr>
              <a:t>Groupe de 6 ou 4 (poule) avec des </a:t>
            </a:r>
            <a:r>
              <a:rPr lang="fr-FR" dirty="0">
                <a:solidFill>
                  <a:schemeClr val="accent2">
                    <a:lumMod val="60000"/>
                    <a:lumOff val="40000"/>
                  </a:schemeClr>
                </a:solidFill>
                <a:latin typeface="+mj-lt"/>
              </a:rPr>
              <a:t>élèves d’un niveau proche</a:t>
            </a:r>
            <a:r>
              <a:rPr lang="fr-FR" dirty="0">
                <a:latin typeface="+mj-lt"/>
              </a:rPr>
              <a:t>.</a:t>
            </a:r>
          </a:p>
          <a:p>
            <a:pPr algn="just">
              <a:buFontTx/>
              <a:buChar char="-"/>
              <a:defRPr/>
            </a:pPr>
            <a:r>
              <a:rPr lang="fr-FR" dirty="0">
                <a:latin typeface="+mj-lt"/>
              </a:rPr>
              <a:t> </a:t>
            </a:r>
            <a:r>
              <a:rPr lang="fr-FR" dirty="0">
                <a:solidFill>
                  <a:schemeClr val="accent2">
                    <a:lumMod val="60000"/>
                    <a:lumOff val="40000"/>
                  </a:schemeClr>
                </a:solidFill>
                <a:latin typeface="+mj-lt"/>
              </a:rPr>
              <a:t>2 équipes de 3 s’affrontent</a:t>
            </a:r>
            <a:r>
              <a:rPr lang="fr-FR" dirty="0">
                <a:latin typeface="+mj-lt"/>
              </a:rPr>
              <a:t>. Les joueurs font 3 matchs où </a:t>
            </a:r>
            <a:r>
              <a:rPr lang="fr-FR" dirty="0">
                <a:solidFill>
                  <a:schemeClr val="accent2">
                    <a:lumMod val="60000"/>
                    <a:lumOff val="40000"/>
                  </a:schemeClr>
                </a:solidFill>
                <a:latin typeface="+mj-lt"/>
              </a:rPr>
              <a:t>ils servent 7 fois </a:t>
            </a:r>
            <a:r>
              <a:rPr lang="fr-FR" dirty="0">
                <a:latin typeface="+mj-lt"/>
              </a:rPr>
              <a:t>et reçoivent 7 fois. </a:t>
            </a:r>
            <a:r>
              <a:rPr lang="fr-FR" dirty="0">
                <a:solidFill>
                  <a:schemeClr val="accent2">
                    <a:lumMod val="60000"/>
                    <a:lumOff val="40000"/>
                  </a:schemeClr>
                </a:solidFill>
                <a:latin typeface="+mj-lt"/>
              </a:rPr>
              <a:t>Ils sont évalués sur leur 3 x 7 services </a:t>
            </a:r>
            <a:r>
              <a:rPr lang="fr-FR" dirty="0">
                <a:latin typeface="+mj-lt"/>
              </a:rPr>
              <a:t>= 21services (105 pts)</a:t>
            </a:r>
          </a:p>
          <a:p>
            <a:pPr algn="just">
              <a:buFontTx/>
              <a:buChar char="-"/>
              <a:defRPr/>
            </a:pPr>
            <a:r>
              <a:rPr lang="fr-FR" dirty="0">
                <a:latin typeface="+mj-lt"/>
              </a:rPr>
              <a:t> A et X s’affrontent, B et Y coachent, C et Z arbitrent, puis B et Y jouent…</a:t>
            </a:r>
          </a:p>
          <a:p>
            <a:pPr algn="just">
              <a:defRPr/>
            </a:pPr>
            <a:r>
              <a:rPr lang="fr-FR" dirty="0">
                <a:latin typeface="+mj-lt"/>
              </a:rPr>
              <a:t>-</a:t>
            </a:r>
            <a:r>
              <a:rPr lang="fr-FR" dirty="0">
                <a:solidFill>
                  <a:schemeClr val="accent2">
                    <a:lumMod val="60000"/>
                    <a:lumOff val="40000"/>
                  </a:schemeClr>
                </a:solidFill>
                <a:latin typeface="+mj-lt"/>
              </a:rPr>
              <a:t> Les coachs ont un temps mort à prendre pour conseiller </a:t>
            </a:r>
            <a:r>
              <a:rPr lang="fr-FR" dirty="0">
                <a:latin typeface="+mj-lt"/>
              </a:rPr>
              <a:t>leur partenaire quand il sert</a:t>
            </a:r>
          </a:p>
        </p:txBody>
      </p:sp>
      <p:sp>
        <p:nvSpPr>
          <p:cNvPr id="9" name="ZoneTexte 8"/>
          <p:cNvSpPr txBox="1"/>
          <p:nvPr/>
        </p:nvSpPr>
        <p:spPr>
          <a:xfrm>
            <a:off x="1000125" y="3500438"/>
            <a:ext cx="8143875" cy="2032000"/>
          </a:xfrm>
          <a:prstGeom prst="rect">
            <a:avLst/>
          </a:prstGeom>
          <a:noFill/>
        </p:spPr>
        <p:txBody>
          <a:bodyPr>
            <a:spAutoFit/>
          </a:bodyPr>
          <a:lstStyle/>
          <a:p>
            <a:pPr algn="ctr">
              <a:defRPr/>
            </a:pPr>
            <a:r>
              <a:rPr lang="fr-FR" b="1" u="sng" dirty="0">
                <a:solidFill>
                  <a:schemeClr val="accent2">
                    <a:lumMod val="60000"/>
                    <a:lumOff val="40000"/>
                  </a:schemeClr>
                </a:solidFill>
                <a:effectLst>
                  <a:outerShdw blurRad="38100" dist="38100" dir="2700000" algn="tl">
                    <a:srgbClr val="000000">
                      <a:alpha val="43137"/>
                    </a:srgbClr>
                  </a:outerShdw>
                </a:effectLst>
              </a:rPr>
              <a:t>CONSIGNES :</a:t>
            </a:r>
          </a:p>
          <a:p>
            <a:pPr algn="just">
              <a:buFontTx/>
              <a:buChar char="-"/>
              <a:defRPr/>
            </a:pPr>
            <a:r>
              <a:rPr lang="fr-FR" dirty="0"/>
              <a:t> </a:t>
            </a:r>
            <a:r>
              <a:rPr lang="fr-FR" dirty="0">
                <a:latin typeface="+mj-lt"/>
              </a:rPr>
              <a:t>Je ne peux marquer </a:t>
            </a:r>
            <a:r>
              <a:rPr lang="fr-FR" dirty="0">
                <a:solidFill>
                  <a:schemeClr val="accent2">
                    <a:lumMod val="60000"/>
                    <a:lumOff val="40000"/>
                  </a:schemeClr>
                </a:solidFill>
                <a:latin typeface="+mj-lt"/>
              </a:rPr>
              <a:t>des bonus de points que lorsque je suis serveur</a:t>
            </a:r>
            <a:r>
              <a:rPr lang="fr-FR" dirty="0">
                <a:latin typeface="+mj-lt"/>
              </a:rPr>
              <a:t>.</a:t>
            </a:r>
          </a:p>
          <a:p>
            <a:pPr algn="just">
              <a:defRPr/>
            </a:pPr>
            <a:r>
              <a:rPr lang="fr-FR" dirty="0">
                <a:latin typeface="+mj-lt"/>
              </a:rPr>
              <a:t>- Le </a:t>
            </a:r>
            <a:r>
              <a:rPr lang="fr-FR" dirty="0">
                <a:solidFill>
                  <a:schemeClr val="accent2">
                    <a:lumMod val="60000"/>
                    <a:lumOff val="40000"/>
                  </a:schemeClr>
                </a:solidFill>
                <a:latin typeface="+mj-lt"/>
              </a:rPr>
              <a:t>système de point est dégressif</a:t>
            </a:r>
            <a:r>
              <a:rPr lang="fr-FR" dirty="0">
                <a:latin typeface="+mj-lt"/>
              </a:rPr>
              <a:t>. Je marque sur mon service (5 points), sur mon 2</a:t>
            </a:r>
            <a:r>
              <a:rPr lang="fr-FR" baseline="30000" dirty="0">
                <a:latin typeface="+mj-lt"/>
              </a:rPr>
              <a:t>ème</a:t>
            </a:r>
            <a:r>
              <a:rPr lang="fr-FR" dirty="0">
                <a:latin typeface="+mj-lt"/>
              </a:rPr>
              <a:t> coup (4 points), mon 3</a:t>
            </a:r>
            <a:r>
              <a:rPr lang="fr-FR" baseline="30000" dirty="0">
                <a:latin typeface="+mj-lt"/>
              </a:rPr>
              <a:t>ème</a:t>
            </a:r>
            <a:r>
              <a:rPr lang="fr-FR" dirty="0">
                <a:latin typeface="+mj-lt"/>
              </a:rPr>
              <a:t> coup (3 points)….</a:t>
            </a:r>
          </a:p>
          <a:p>
            <a:pPr algn="just">
              <a:buFontTx/>
              <a:buChar char="-"/>
              <a:defRPr/>
            </a:pPr>
            <a:r>
              <a:rPr lang="fr-FR" dirty="0">
                <a:latin typeface="+mj-lt"/>
              </a:rPr>
              <a:t>Si la 5</a:t>
            </a:r>
            <a:r>
              <a:rPr lang="fr-FR" baseline="30000" dirty="0">
                <a:latin typeface="+mj-lt"/>
              </a:rPr>
              <a:t>ème</a:t>
            </a:r>
            <a:r>
              <a:rPr lang="fr-FR" dirty="0">
                <a:latin typeface="+mj-lt"/>
              </a:rPr>
              <a:t> frappe est renvoyée, aucun point.</a:t>
            </a:r>
          </a:p>
          <a:p>
            <a:pPr algn="just">
              <a:defRPr/>
            </a:pPr>
            <a:r>
              <a:rPr lang="fr-FR" dirty="0"/>
              <a:t/>
            </a:r>
            <a:br>
              <a:rPr lang="fr-FR" dirty="0"/>
            </a:br>
            <a:r>
              <a:rPr lang="fr-FR" dirty="0"/>
              <a:t> </a:t>
            </a:r>
          </a:p>
        </p:txBody>
      </p:sp>
      <p:sp>
        <p:nvSpPr>
          <p:cNvPr id="10" name="ZoneTexte 9"/>
          <p:cNvSpPr txBox="1"/>
          <p:nvPr/>
        </p:nvSpPr>
        <p:spPr>
          <a:xfrm>
            <a:off x="1000125" y="5380038"/>
            <a:ext cx="8143875" cy="1477962"/>
          </a:xfrm>
          <a:prstGeom prst="rect">
            <a:avLst/>
          </a:prstGeom>
          <a:noFill/>
        </p:spPr>
        <p:txBody>
          <a:bodyPr>
            <a:spAutoFit/>
          </a:bodyPr>
          <a:lstStyle/>
          <a:p>
            <a:pPr algn="ctr">
              <a:defRPr/>
            </a:pPr>
            <a:r>
              <a:rPr lang="fr-FR" b="1" u="sng" dirty="0">
                <a:solidFill>
                  <a:schemeClr val="accent2">
                    <a:lumMod val="60000"/>
                    <a:lumOff val="40000"/>
                  </a:schemeClr>
                </a:solidFill>
                <a:effectLst>
                  <a:outerShdw blurRad="38100" dist="38100" dir="2700000" algn="tl">
                    <a:srgbClr val="000000">
                      <a:alpha val="43137"/>
                    </a:srgbClr>
                  </a:outerShdw>
                </a:effectLst>
              </a:rPr>
              <a:t>CRITERE DE REUSSITE :</a:t>
            </a:r>
          </a:p>
          <a:p>
            <a:pPr algn="ctr">
              <a:defRPr/>
            </a:pPr>
            <a:endParaRPr lang="fr-FR" b="1" u="sng" dirty="0">
              <a:solidFill>
                <a:schemeClr val="accent2">
                  <a:lumMod val="60000"/>
                  <a:lumOff val="40000"/>
                </a:schemeClr>
              </a:solidFill>
              <a:effectLst>
                <a:outerShdw blurRad="38100" dist="38100" dir="2700000" algn="tl">
                  <a:srgbClr val="000000">
                    <a:alpha val="43137"/>
                  </a:srgbClr>
                </a:outerShdw>
              </a:effectLst>
            </a:endParaRPr>
          </a:p>
          <a:p>
            <a:pPr algn="just">
              <a:defRPr/>
            </a:pPr>
            <a:r>
              <a:rPr lang="fr-FR" sz="1600" dirty="0"/>
              <a:t>- </a:t>
            </a:r>
            <a:r>
              <a:rPr lang="fr-FR" dirty="0">
                <a:solidFill>
                  <a:schemeClr val="accent2">
                    <a:lumMod val="60000"/>
                    <a:lumOff val="40000"/>
                  </a:schemeClr>
                </a:solidFill>
                <a:latin typeface="+mj-lt"/>
              </a:rPr>
              <a:t>Avoir une moyenne d’au moins 2 point au service (ou 42 Points)</a:t>
            </a:r>
            <a:endParaRPr lang="fr-FR" b="1" u="sng" dirty="0">
              <a:solidFill>
                <a:schemeClr val="accent2">
                  <a:lumMod val="60000"/>
                  <a:lumOff val="40000"/>
                </a:schemeClr>
              </a:solidFill>
              <a:effectLst>
                <a:outerShdw blurRad="38100" dist="38100" dir="2700000" algn="tl">
                  <a:srgbClr val="000000">
                    <a:alpha val="43137"/>
                  </a:srgbClr>
                </a:outerShdw>
              </a:effectLst>
              <a:latin typeface="+mj-lt"/>
            </a:endParaRPr>
          </a:p>
          <a:p>
            <a:pPr algn="just">
              <a:defRPr/>
            </a:pPr>
            <a:r>
              <a:rPr lang="fr-FR" dirty="0"/>
              <a:t/>
            </a:r>
            <a:br>
              <a:rPr lang="fr-FR" dirty="0"/>
            </a:br>
            <a:r>
              <a:rPr lang="fr-FR" dirty="0"/>
              <a:t> </a:t>
            </a:r>
          </a:p>
        </p:txBody>
      </p:sp>
      <p:sp>
        <p:nvSpPr>
          <p:cNvPr id="6" name="ZoneTexte 5"/>
          <p:cNvSpPr txBox="1"/>
          <p:nvPr/>
        </p:nvSpPr>
        <p:spPr>
          <a:xfrm>
            <a:off x="5141879" y="6488668"/>
            <a:ext cx="4002121" cy="369332"/>
          </a:xfrm>
          <a:prstGeom prst="rect">
            <a:avLst/>
          </a:prstGeom>
          <a:noFill/>
        </p:spPr>
        <p:txBody>
          <a:bodyPr wrap="none" rtlCol="0">
            <a:spAutoFit/>
          </a:bodyPr>
          <a:lstStyle/>
          <a:p>
            <a:r>
              <a:rPr lang="fr-FR" dirty="0" smtClean="0"/>
              <a:t>B. </a:t>
            </a:r>
            <a:r>
              <a:rPr lang="fr-FR" dirty="0" err="1" smtClean="0"/>
              <a:t>Bachelart</a:t>
            </a:r>
            <a:r>
              <a:rPr lang="fr-FR" dirty="0" smtClean="0"/>
              <a:t> et P. Perrin, Forum 2012</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checkerboard(across)">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checkerboard(across)">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checkerboard(across)">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checkerboard(across)">
                                      <p:cBhvr>
                                        <p:cTn id="22" dur="500"/>
                                        <p:tgtEl>
                                          <p:spTgt spid="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checkerboard(across)">
                                      <p:cBhvr>
                                        <p:cTn id="27" dur="500"/>
                                        <p:tgtEl>
                                          <p:spTgt spid="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checkerboard(across)">
                                      <p:cBhvr>
                                        <p:cTn id="32" dur="5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9">
                                            <p:txEl>
                                              <p:pRg st="1" end="1"/>
                                            </p:txEl>
                                          </p:spTgt>
                                        </p:tgtEl>
                                        <p:attrNameLst>
                                          <p:attrName>style.visibility</p:attrName>
                                        </p:attrNameLst>
                                      </p:cBhvr>
                                      <p:to>
                                        <p:strVal val="visible"/>
                                      </p:to>
                                    </p:set>
                                    <p:animEffect transition="in" filter="checkerboard(across)">
                                      <p:cBhvr>
                                        <p:cTn id="37" dur="500"/>
                                        <p:tgtEl>
                                          <p:spTgt spid="9">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9">
                                            <p:txEl>
                                              <p:pRg st="2" end="2"/>
                                            </p:txEl>
                                          </p:spTgt>
                                        </p:tgtEl>
                                        <p:attrNameLst>
                                          <p:attrName>style.visibility</p:attrName>
                                        </p:attrNameLst>
                                      </p:cBhvr>
                                      <p:to>
                                        <p:strVal val="visible"/>
                                      </p:to>
                                    </p:set>
                                    <p:animEffect transition="in" filter="checkerboard(across)">
                                      <p:cBhvr>
                                        <p:cTn id="42" dur="500"/>
                                        <p:tgtEl>
                                          <p:spTgt spid="9">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9">
                                            <p:txEl>
                                              <p:pRg st="3" end="3"/>
                                            </p:txEl>
                                          </p:spTgt>
                                        </p:tgtEl>
                                        <p:attrNameLst>
                                          <p:attrName>style.visibility</p:attrName>
                                        </p:attrNameLst>
                                      </p:cBhvr>
                                      <p:to>
                                        <p:strVal val="visible"/>
                                      </p:to>
                                    </p:set>
                                    <p:animEffect transition="in" filter="checkerboard(across)">
                                      <p:cBhvr>
                                        <p:cTn id="47" dur="500"/>
                                        <p:tgtEl>
                                          <p:spTgt spid="9">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9">
                                            <p:txEl>
                                              <p:pRg st="4" end="4"/>
                                            </p:txEl>
                                          </p:spTgt>
                                        </p:tgtEl>
                                        <p:attrNameLst>
                                          <p:attrName>style.visibility</p:attrName>
                                        </p:attrNameLst>
                                      </p:cBhvr>
                                      <p:to>
                                        <p:strVal val="visible"/>
                                      </p:to>
                                    </p:set>
                                    <p:animEffect transition="in" filter="checkerboard(across)">
                                      <p:cBhvr>
                                        <p:cTn id="52" dur="500"/>
                                        <p:tgtEl>
                                          <p:spTgt spid="9">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10">
                                            <p:txEl>
                                              <p:pRg st="0" end="0"/>
                                            </p:txEl>
                                          </p:spTgt>
                                        </p:tgtEl>
                                        <p:attrNameLst>
                                          <p:attrName>style.visibility</p:attrName>
                                        </p:attrNameLst>
                                      </p:cBhvr>
                                      <p:to>
                                        <p:strVal val="visible"/>
                                      </p:to>
                                    </p:set>
                                    <p:animEffect transition="in" filter="checkerboard(across)">
                                      <p:cBhvr>
                                        <p:cTn id="57" dur="500"/>
                                        <p:tgtEl>
                                          <p:spTgt spid="10">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10">
                                            <p:txEl>
                                              <p:pRg st="2" end="2"/>
                                            </p:txEl>
                                          </p:spTgt>
                                        </p:tgtEl>
                                        <p:attrNameLst>
                                          <p:attrName>style.visibility</p:attrName>
                                        </p:attrNameLst>
                                      </p:cBhvr>
                                      <p:to>
                                        <p:strVal val="visible"/>
                                      </p:to>
                                    </p:set>
                                    <p:animEffect transition="in" filter="checkerboard(across)">
                                      <p:cBhvr>
                                        <p:cTn id="62" dur="500"/>
                                        <p:tgtEl>
                                          <p:spTgt spid="10">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10">
                                            <p:txEl>
                                              <p:pRg st="3" end="3"/>
                                            </p:txEl>
                                          </p:spTgt>
                                        </p:tgtEl>
                                        <p:attrNameLst>
                                          <p:attrName>style.visibility</p:attrName>
                                        </p:attrNameLst>
                                      </p:cBhvr>
                                      <p:to>
                                        <p:strVal val="visible"/>
                                      </p:to>
                                    </p:set>
                                    <p:animEffect transition="in" filter="checkerboard(across)">
                                      <p:cBhvr>
                                        <p:cTn id="67"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00375" y="0"/>
            <a:ext cx="3570288" cy="646113"/>
          </a:xfrm>
          <a:prstGeom prst="rect">
            <a:avLst/>
          </a:prstGeom>
        </p:spPr>
        <p:txBody>
          <a:bodyPr wrap="none">
            <a:spAutoFit/>
          </a:bodyPr>
          <a:lstStyle/>
          <a:p>
            <a:pPr>
              <a:defRPr/>
            </a:pPr>
            <a:r>
              <a:rPr lang="fr-FR" sz="3600" b="1" dirty="0">
                <a:solidFill>
                  <a:schemeClr val="accent2">
                    <a:lumMod val="60000"/>
                    <a:lumOff val="40000"/>
                  </a:schemeClr>
                </a:solidFill>
                <a:effectLst>
                  <a:outerShdw blurRad="38100" dist="38100" dir="2700000" algn="tl">
                    <a:srgbClr val="000000">
                      <a:alpha val="43137"/>
                    </a:srgbClr>
                  </a:outerShdw>
                </a:effectLst>
                <a:latin typeface="+mj-lt"/>
              </a:rPr>
              <a:t>« LE 5-4-3-2-1 »</a:t>
            </a:r>
            <a:endParaRPr lang="fr-FR" sz="3600" dirty="0">
              <a:effectLst>
                <a:outerShdw blurRad="38100" dist="38100" dir="2700000" algn="tl">
                  <a:srgbClr val="000000">
                    <a:alpha val="43137"/>
                  </a:srgbClr>
                </a:outerShdw>
              </a:effectLst>
              <a:latin typeface="+mj-lt"/>
            </a:endParaRPr>
          </a:p>
        </p:txBody>
      </p:sp>
      <p:sp>
        <p:nvSpPr>
          <p:cNvPr id="8" name="ZoneTexte 7"/>
          <p:cNvSpPr txBox="1"/>
          <p:nvPr/>
        </p:nvSpPr>
        <p:spPr>
          <a:xfrm>
            <a:off x="1000125" y="857250"/>
            <a:ext cx="8143875" cy="1646238"/>
          </a:xfrm>
          <a:prstGeom prst="rect">
            <a:avLst/>
          </a:prstGeom>
          <a:noFill/>
        </p:spPr>
        <p:txBody>
          <a:bodyPr>
            <a:spAutoFit/>
          </a:bodyPr>
          <a:lstStyle/>
          <a:p>
            <a:pPr algn="ctr">
              <a:defRPr/>
            </a:pPr>
            <a:r>
              <a:rPr lang="fr-FR" b="1" u="sng" dirty="0">
                <a:solidFill>
                  <a:schemeClr val="accent2">
                    <a:lumMod val="60000"/>
                    <a:lumOff val="40000"/>
                  </a:schemeClr>
                </a:solidFill>
                <a:effectLst>
                  <a:outerShdw blurRad="38100" dist="38100" dir="2700000" algn="tl">
                    <a:srgbClr val="000000">
                      <a:alpha val="43137"/>
                    </a:srgbClr>
                  </a:outerShdw>
                </a:effectLst>
              </a:rPr>
              <a:t>VARIABLES DIDACTIQUES :</a:t>
            </a:r>
          </a:p>
          <a:p>
            <a:pPr algn="ctr">
              <a:defRPr/>
            </a:pPr>
            <a:endParaRPr lang="fr-FR" sz="1100" b="1" u="sng" dirty="0">
              <a:solidFill>
                <a:schemeClr val="accent2">
                  <a:lumMod val="60000"/>
                  <a:lumOff val="40000"/>
                </a:schemeClr>
              </a:solidFill>
              <a:effectLst>
                <a:outerShdw blurRad="38100" dist="38100" dir="2700000" algn="tl">
                  <a:srgbClr val="000000">
                    <a:alpha val="43137"/>
                  </a:srgbClr>
                </a:outerShdw>
              </a:effectLst>
            </a:endParaRPr>
          </a:p>
          <a:p>
            <a:pPr algn="just">
              <a:buFontTx/>
              <a:buChar char="-"/>
              <a:defRPr/>
            </a:pPr>
            <a:r>
              <a:rPr lang="fr-FR" dirty="0">
                <a:latin typeface="+mj-lt"/>
              </a:rPr>
              <a:t> Nombre de coups</a:t>
            </a:r>
          </a:p>
          <a:p>
            <a:pPr algn="just">
              <a:buFontTx/>
              <a:buChar char="-"/>
              <a:defRPr/>
            </a:pPr>
            <a:r>
              <a:rPr lang="fr-FR" dirty="0">
                <a:latin typeface="+mj-lt"/>
              </a:rPr>
              <a:t> L’échange peut se poursuivre après 5 frappes et valoir un point</a:t>
            </a:r>
          </a:p>
          <a:p>
            <a:pPr algn="just">
              <a:buFontTx/>
              <a:buChar char="-"/>
              <a:defRPr/>
            </a:pPr>
            <a:r>
              <a:rPr lang="fr-FR" dirty="0">
                <a:latin typeface="+mj-lt"/>
              </a:rPr>
              <a:t> Fiches d’observations utilisées</a:t>
            </a:r>
          </a:p>
          <a:p>
            <a:pPr algn="just">
              <a:buFontTx/>
              <a:buChar char="-"/>
              <a:defRPr/>
            </a:pPr>
            <a:r>
              <a:rPr lang="fr-FR" dirty="0">
                <a:latin typeface="+mj-lt"/>
              </a:rPr>
              <a:t> Nombre d’observateurs ou d’arbitres</a:t>
            </a:r>
            <a:endParaRPr lang="fr-FR" b="1" u="sng" dirty="0">
              <a:solidFill>
                <a:schemeClr val="accent2">
                  <a:lumMod val="60000"/>
                  <a:lumOff val="40000"/>
                </a:schemeClr>
              </a:solidFill>
              <a:effectLst>
                <a:outerShdw blurRad="38100" dist="38100" dir="2700000" algn="tl">
                  <a:srgbClr val="000000">
                    <a:alpha val="43137"/>
                  </a:srgbClr>
                </a:outerShdw>
              </a:effectLst>
              <a:latin typeface="+mj-lt"/>
            </a:endParaRPr>
          </a:p>
        </p:txBody>
      </p:sp>
      <p:sp>
        <p:nvSpPr>
          <p:cNvPr id="10" name="ZoneTexte 9"/>
          <p:cNvSpPr txBox="1"/>
          <p:nvPr/>
        </p:nvSpPr>
        <p:spPr>
          <a:xfrm>
            <a:off x="1000125" y="2857500"/>
            <a:ext cx="8143875" cy="4246563"/>
          </a:xfrm>
          <a:prstGeom prst="rect">
            <a:avLst/>
          </a:prstGeom>
          <a:noFill/>
        </p:spPr>
        <p:txBody>
          <a:bodyPr>
            <a:spAutoFit/>
          </a:bodyPr>
          <a:lstStyle/>
          <a:p>
            <a:pPr algn="ctr">
              <a:defRPr/>
            </a:pPr>
            <a:r>
              <a:rPr lang="fr-FR" b="1" u="sng" dirty="0">
                <a:solidFill>
                  <a:schemeClr val="accent2">
                    <a:lumMod val="60000"/>
                    <a:lumOff val="40000"/>
                  </a:schemeClr>
                </a:solidFill>
                <a:effectLst>
                  <a:outerShdw blurRad="38100" dist="38100" dir="2700000" algn="tl">
                    <a:srgbClr val="000000">
                      <a:alpha val="43137"/>
                    </a:srgbClr>
                  </a:outerShdw>
                </a:effectLst>
              </a:rPr>
              <a:t>FAIRE ATTENTION :</a:t>
            </a:r>
          </a:p>
          <a:p>
            <a:pPr algn="ctr">
              <a:defRPr/>
            </a:pPr>
            <a:endParaRPr lang="fr-FR" b="1" u="sng" dirty="0">
              <a:solidFill>
                <a:schemeClr val="accent2">
                  <a:lumMod val="60000"/>
                  <a:lumOff val="40000"/>
                </a:schemeClr>
              </a:solidFill>
              <a:effectLst>
                <a:outerShdw blurRad="38100" dist="38100" dir="2700000" algn="tl">
                  <a:srgbClr val="000000">
                    <a:alpha val="43137"/>
                  </a:srgbClr>
                </a:outerShdw>
              </a:effectLst>
            </a:endParaRPr>
          </a:p>
          <a:p>
            <a:pPr algn="just">
              <a:buFontTx/>
              <a:buChar char="-"/>
              <a:defRPr/>
            </a:pPr>
            <a:r>
              <a:rPr lang="fr-FR" dirty="0">
                <a:latin typeface="+mj-lt"/>
              </a:rPr>
              <a:t>Bien expliquer la consigne aux élèves pour qu’ils comprennent le </a:t>
            </a:r>
            <a:r>
              <a:rPr lang="fr-FR" dirty="0">
                <a:solidFill>
                  <a:schemeClr val="accent2">
                    <a:lumMod val="60000"/>
                    <a:lumOff val="40000"/>
                  </a:schemeClr>
                </a:solidFill>
                <a:latin typeface="+mj-lt"/>
              </a:rPr>
              <a:t>principe des points dégressifs</a:t>
            </a:r>
            <a:r>
              <a:rPr lang="fr-FR" dirty="0">
                <a:latin typeface="+mj-lt"/>
              </a:rPr>
              <a:t> (</a:t>
            </a:r>
            <a:r>
              <a:rPr lang="fr-FR" i="1" dirty="0">
                <a:latin typeface="+mj-lt"/>
              </a:rPr>
              <a:t>L’arbitre peut annoncer à voix haute</a:t>
            </a:r>
            <a:r>
              <a:rPr lang="fr-FR" dirty="0">
                <a:latin typeface="+mj-lt"/>
              </a:rPr>
              <a:t>)</a:t>
            </a:r>
          </a:p>
          <a:p>
            <a:pPr algn="just">
              <a:buFontTx/>
              <a:buChar char="-"/>
              <a:defRPr/>
            </a:pPr>
            <a:r>
              <a:rPr lang="fr-FR" dirty="0">
                <a:latin typeface="+mj-lt"/>
              </a:rPr>
              <a:t> </a:t>
            </a:r>
            <a:r>
              <a:rPr lang="fr-FR" dirty="0">
                <a:solidFill>
                  <a:schemeClr val="accent2">
                    <a:lumMod val="60000"/>
                    <a:lumOff val="40000"/>
                  </a:schemeClr>
                </a:solidFill>
                <a:latin typeface="+mj-lt"/>
              </a:rPr>
              <a:t>Les bonus de points ne sont que pour le serveur</a:t>
            </a:r>
            <a:r>
              <a:rPr lang="fr-FR" dirty="0">
                <a:latin typeface="+mj-lt"/>
              </a:rPr>
              <a:t>.</a:t>
            </a:r>
          </a:p>
          <a:p>
            <a:pPr algn="just">
              <a:buFontTx/>
              <a:buChar char="-"/>
              <a:defRPr/>
            </a:pPr>
            <a:r>
              <a:rPr lang="fr-FR" dirty="0">
                <a:latin typeface="+mj-lt"/>
              </a:rPr>
              <a:t> </a:t>
            </a:r>
            <a:r>
              <a:rPr lang="fr-FR" dirty="0">
                <a:solidFill>
                  <a:schemeClr val="accent2">
                    <a:lumMod val="60000"/>
                    <a:lumOff val="40000"/>
                  </a:schemeClr>
                </a:solidFill>
                <a:latin typeface="+mj-lt"/>
              </a:rPr>
              <a:t>Quand je suis relanceur, je suis « </a:t>
            </a:r>
            <a:r>
              <a:rPr lang="fr-FR" i="1" dirty="0">
                <a:solidFill>
                  <a:schemeClr val="accent2">
                    <a:lumMod val="60000"/>
                    <a:lumOff val="40000"/>
                  </a:schemeClr>
                </a:solidFill>
                <a:latin typeface="+mj-lt"/>
              </a:rPr>
              <a:t>défenseur</a:t>
            </a:r>
            <a:r>
              <a:rPr lang="fr-FR" dirty="0">
                <a:solidFill>
                  <a:schemeClr val="accent2">
                    <a:lumMod val="60000"/>
                    <a:lumOff val="40000"/>
                  </a:schemeClr>
                </a:solidFill>
                <a:latin typeface="+mj-lt"/>
              </a:rPr>
              <a:t> ». </a:t>
            </a:r>
            <a:r>
              <a:rPr lang="fr-FR" dirty="0">
                <a:latin typeface="+mj-lt"/>
              </a:rPr>
              <a:t>Je dois faire attention à ne pas prendre trop de risque en retour de services.</a:t>
            </a:r>
          </a:p>
          <a:p>
            <a:pPr algn="just">
              <a:buFontTx/>
              <a:buChar char="-"/>
              <a:defRPr/>
            </a:pPr>
            <a:r>
              <a:rPr lang="fr-FR" dirty="0">
                <a:latin typeface="+mj-lt"/>
              </a:rPr>
              <a:t> Quand, je remplis la fiche d’observation avec les totaux des bonus, je ne prends en compte que les points du serveur. </a:t>
            </a:r>
          </a:p>
          <a:p>
            <a:pPr algn="just">
              <a:buFontTx/>
              <a:buChar char="-"/>
              <a:defRPr/>
            </a:pPr>
            <a:r>
              <a:rPr lang="fr-FR" dirty="0">
                <a:latin typeface="+mj-lt"/>
              </a:rPr>
              <a:t> Pour que les indicateurs (moyenne de  points au service et pourcentage = fils rouges) aient une pertinence, il faudra remettre les  élèves, quelques leçons suivantes, dans la même opposition, afin d’observer de réels progrès.</a:t>
            </a:r>
          </a:p>
          <a:p>
            <a:pPr algn="just">
              <a:defRPr/>
            </a:pPr>
            <a:endParaRPr lang="fr-FR" b="1" u="sng" dirty="0">
              <a:solidFill>
                <a:schemeClr val="accent2">
                  <a:lumMod val="60000"/>
                  <a:lumOff val="40000"/>
                </a:schemeClr>
              </a:solidFill>
              <a:effectLst>
                <a:outerShdw blurRad="38100" dist="38100" dir="2700000" algn="tl">
                  <a:srgbClr val="000000">
                    <a:alpha val="43137"/>
                  </a:srgbClr>
                </a:outerShdw>
              </a:effectLst>
              <a:latin typeface="+mj-lt"/>
            </a:endParaRPr>
          </a:p>
          <a:p>
            <a:pPr algn="just">
              <a:defRPr/>
            </a:pPr>
            <a:r>
              <a:rPr lang="fr-FR" dirty="0">
                <a:latin typeface="+mj-lt"/>
              </a:rPr>
              <a:t/>
            </a:r>
            <a:br>
              <a:rPr lang="fr-FR" dirty="0">
                <a:latin typeface="+mj-lt"/>
              </a:rPr>
            </a:br>
            <a:r>
              <a:rPr lang="fr-FR" dirty="0">
                <a:latin typeface="+mj-lt"/>
              </a:rPr>
              <a:t> </a:t>
            </a:r>
          </a:p>
        </p:txBody>
      </p:sp>
      <p:sp>
        <p:nvSpPr>
          <p:cNvPr id="5" name="ZoneTexte 4"/>
          <p:cNvSpPr txBox="1"/>
          <p:nvPr/>
        </p:nvSpPr>
        <p:spPr>
          <a:xfrm>
            <a:off x="5141879" y="6488668"/>
            <a:ext cx="4002121" cy="369332"/>
          </a:xfrm>
          <a:prstGeom prst="rect">
            <a:avLst/>
          </a:prstGeom>
          <a:noFill/>
        </p:spPr>
        <p:txBody>
          <a:bodyPr wrap="none" rtlCol="0">
            <a:spAutoFit/>
          </a:bodyPr>
          <a:lstStyle/>
          <a:p>
            <a:r>
              <a:rPr lang="fr-FR" dirty="0" smtClean="0"/>
              <a:t>B. </a:t>
            </a:r>
            <a:r>
              <a:rPr lang="fr-FR" dirty="0" err="1" smtClean="0"/>
              <a:t>Bachelart</a:t>
            </a:r>
            <a:r>
              <a:rPr lang="fr-FR" dirty="0" smtClean="0"/>
              <a:t> et P. Perrin, Forum 2012</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checkerboard(across)">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checkerboard(across)">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checkerboard(across)">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checkerboard(across)">
                                      <p:cBhvr>
                                        <p:cTn id="22" dur="500"/>
                                        <p:tgtEl>
                                          <p:spTgt spid="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checkerboard(across)">
                                      <p:cBhvr>
                                        <p:cTn id="27" dur="500"/>
                                        <p:tgtEl>
                                          <p:spTgt spid="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checkerboard(across)">
                                      <p:cBhvr>
                                        <p:cTn id="32" dur="500"/>
                                        <p:tgtEl>
                                          <p:spTgt spid="1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
                                            <p:txEl>
                                              <p:pRg st="2" end="2"/>
                                            </p:txEl>
                                          </p:spTgt>
                                        </p:tgtEl>
                                        <p:attrNameLst>
                                          <p:attrName>style.visibility</p:attrName>
                                        </p:attrNameLst>
                                      </p:cBhvr>
                                      <p:to>
                                        <p:strVal val="visible"/>
                                      </p:to>
                                    </p:set>
                                    <p:animEffect transition="in" filter="checkerboard(across)">
                                      <p:cBhvr>
                                        <p:cTn id="37" dur="500"/>
                                        <p:tgtEl>
                                          <p:spTgt spid="10">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0">
                                            <p:txEl>
                                              <p:pRg st="3" end="3"/>
                                            </p:txEl>
                                          </p:spTgt>
                                        </p:tgtEl>
                                        <p:attrNameLst>
                                          <p:attrName>style.visibility</p:attrName>
                                        </p:attrNameLst>
                                      </p:cBhvr>
                                      <p:to>
                                        <p:strVal val="visible"/>
                                      </p:to>
                                    </p:set>
                                    <p:animEffect transition="in" filter="checkerboard(across)">
                                      <p:cBhvr>
                                        <p:cTn id="42" dur="500"/>
                                        <p:tgtEl>
                                          <p:spTgt spid="10">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0">
                                            <p:txEl>
                                              <p:pRg st="4" end="4"/>
                                            </p:txEl>
                                          </p:spTgt>
                                        </p:tgtEl>
                                        <p:attrNameLst>
                                          <p:attrName>style.visibility</p:attrName>
                                        </p:attrNameLst>
                                      </p:cBhvr>
                                      <p:to>
                                        <p:strVal val="visible"/>
                                      </p:to>
                                    </p:set>
                                    <p:animEffect transition="in" filter="checkerboard(across)">
                                      <p:cBhvr>
                                        <p:cTn id="47" dur="500"/>
                                        <p:tgtEl>
                                          <p:spTgt spid="10">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10">
                                            <p:txEl>
                                              <p:pRg st="5" end="5"/>
                                            </p:txEl>
                                          </p:spTgt>
                                        </p:tgtEl>
                                        <p:attrNameLst>
                                          <p:attrName>style.visibility</p:attrName>
                                        </p:attrNameLst>
                                      </p:cBhvr>
                                      <p:to>
                                        <p:strVal val="visible"/>
                                      </p:to>
                                    </p:set>
                                    <p:animEffect transition="in" filter="checkerboard(across)">
                                      <p:cBhvr>
                                        <p:cTn id="52" dur="500"/>
                                        <p:tgtEl>
                                          <p:spTgt spid="10">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10">
                                            <p:txEl>
                                              <p:pRg st="6" end="6"/>
                                            </p:txEl>
                                          </p:spTgt>
                                        </p:tgtEl>
                                        <p:attrNameLst>
                                          <p:attrName>style.visibility</p:attrName>
                                        </p:attrNameLst>
                                      </p:cBhvr>
                                      <p:to>
                                        <p:strVal val="visible"/>
                                      </p:to>
                                    </p:set>
                                    <p:animEffect transition="in" filter="checkerboard(across)">
                                      <p:cBhvr>
                                        <p:cTn id="57" dur="500"/>
                                        <p:tgtEl>
                                          <p:spTgt spid="10">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10">
                                            <p:txEl>
                                              <p:pRg st="8" end="8"/>
                                            </p:txEl>
                                          </p:spTgt>
                                        </p:tgtEl>
                                        <p:attrNameLst>
                                          <p:attrName>style.visibility</p:attrName>
                                        </p:attrNameLst>
                                      </p:cBhvr>
                                      <p:to>
                                        <p:strVal val="visible"/>
                                      </p:to>
                                    </p:set>
                                    <p:animEffect transition="in" filter="checkerboard(across)">
                                      <p:cBhvr>
                                        <p:cTn id="62" dur="500"/>
                                        <p:tgtEl>
                                          <p:spTgt spid="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a:spLocks noChangeArrowheads="1"/>
          </p:cNvSpPr>
          <p:nvPr/>
        </p:nvSpPr>
        <p:spPr bwMode="auto">
          <a:xfrm>
            <a:off x="2714625" y="0"/>
            <a:ext cx="4286250" cy="1262063"/>
          </a:xfrm>
          <a:prstGeom prst="rect">
            <a:avLst/>
          </a:prstGeom>
          <a:noFill/>
          <a:ln w="9525">
            <a:noFill/>
            <a:miter lim="800000"/>
            <a:headEnd/>
            <a:tailEnd/>
          </a:ln>
        </p:spPr>
        <p:txBody>
          <a:bodyPr>
            <a:spAutoFit/>
          </a:bodyPr>
          <a:lstStyle/>
          <a:p>
            <a:pPr>
              <a:defRPr/>
            </a:pPr>
            <a:r>
              <a:rPr lang="fr-FR" sz="4000" b="1" u="sng" dirty="0">
                <a:solidFill>
                  <a:schemeClr val="accent2">
                    <a:lumMod val="60000"/>
                    <a:lumOff val="40000"/>
                  </a:schemeClr>
                </a:solidFill>
                <a:effectLst>
                  <a:outerShdw blurRad="38100" dist="38100" dir="2700000" algn="tl">
                    <a:srgbClr val="000000">
                      <a:alpha val="43137"/>
                    </a:srgbClr>
                  </a:outerShdw>
                </a:effectLst>
                <a:latin typeface="+mj-lt"/>
              </a:rPr>
              <a:t>NOS O</a:t>
            </a:r>
            <a:r>
              <a:rPr lang="fr-FR" sz="3600" b="1" u="sng" dirty="0">
                <a:solidFill>
                  <a:schemeClr val="accent2">
                    <a:lumMod val="60000"/>
                    <a:lumOff val="40000"/>
                  </a:schemeClr>
                </a:solidFill>
                <a:effectLst>
                  <a:outerShdw blurRad="38100" dist="38100" dir="2700000" algn="tl">
                    <a:srgbClr val="000000">
                      <a:alpha val="43137"/>
                    </a:srgbClr>
                  </a:outerShdw>
                </a:effectLst>
                <a:latin typeface="+mj-lt"/>
              </a:rPr>
              <a:t>BJECTIFS</a:t>
            </a:r>
            <a:endParaRPr lang="fr-FR" sz="3200" dirty="0">
              <a:solidFill>
                <a:schemeClr val="accent2">
                  <a:lumMod val="60000"/>
                  <a:lumOff val="40000"/>
                </a:schemeClr>
              </a:solidFill>
              <a:effectLst>
                <a:outerShdw blurRad="38100" dist="38100" dir="2700000" algn="tl">
                  <a:srgbClr val="000000">
                    <a:alpha val="43137"/>
                  </a:srgbClr>
                </a:outerShdw>
              </a:effectLst>
              <a:latin typeface="+mj-lt"/>
            </a:endParaRPr>
          </a:p>
          <a:p>
            <a:pPr>
              <a:defRPr/>
            </a:pPr>
            <a:endParaRPr lang="fr-FR" dirty="0"/>
          </a:p>
          <a:p>
            <a:pPr>
              <a:defRPr/>
            </a:pPr>
            <a:endParaRPr lang="fr-FR" dirty="0"/>
          </a:p>
        </p:txBody>
      </p:sp>
      <p:sp>
        <p:nvSpPr>
          <p:cNvPr id="4" name="ZoneTexte 3"/>
          <p:cNvSpPr txBox="1">
            <a:spLocks noChangeArrowheads="1"/>
          </p:cNvSpPr>
          <p:nvPr/>
        </p:nvSpPr>
        <p:spPr bwMode="auto">
          <a:xfrm>
            <a:off x="1000125" y="1071563"/>
            <a:ext cx="8001000" cy="1016000"/>
          </a:xfrm>
          <a:prstGeom prst="rect">
            <a:avLst/>
          </a:prstGeom>
          <a:noFill/>
          <a:ln w="9525">
            <a:noFill/>
            <a:miter lim="800000"/>
            <a:headEnd/>
            <a:tailEnd/>
          </a:ln>
        </p:spPr>
        <p:txBody>
          <a:bodyPr>
            <a:spAutoFit/>
          </a:bodyPr>
          <a:lstStyle/>
          <a:p>
            <a:pPr algn="just">
              <a:defRPr/>
            </a:pPr>
            <a:r>
              <a:rPr lang="fr-FR" sz="2000" dirty="0">
                <a:solidFill>
                  <a:schemeClr val="accent2">
                    <a:lumMod val="60000"/>
                    <a:lumOff val="40000"/>
                  </a:schemeClr>
                </a:solidFill>
                <a:latin typeface="+mj-lt"/>
              </a:rPr>
              <a:t>Dès le service, l’élève a l’intention d’enchaîner ses actions </a:t>
            </a:r>
            <a:r>
              <a:rPr lang="fr-FR" sz="2000" dirty="0">
                <a:latin typeface="+mj-lt"/>
              </a:rPr>
              <a:t>au regard de ses possibilités d’action et de celles de son adversaire. Il entre « au minimum » dans une logique d’</a:t>
            </a:r>
            <a:r>
              <a:rPr lang="fr-FR" sz="2000" dirty="0" err="1">
                <a:latin typeface="+mj-lt"/>
              </a:rPr>
              <a:t>algorythme</a:t>
            </a:r>
            <a:r>
              <a:rPr lang="fr-FR" sz="2000" dirty="0">
                <a:latin typeface="+mj-lt"/>
              </a:rPr>
              <a:t> (si je joue long, il va…)</a:t>
            </a:r>
          </a:p>
        </p:txBody>
      </p:sp>
      <p:sp>
        <p:nvSpPr>
          <p:cNvPr id="5" name="ZoneTexte 4"/>
          <p:cNvSpPr txBox="1">
            <a:spLocks noChangeArrowheads="1"/>
          </p:cNvSpPr>
          <p:nvPr/>
        </p:nvSpPr>
        <p:spPr bwMode="auto">
          <a:xfrm>
            <a:off x="1000125" y="2357438"/>
            <a:ext cx="7272338" cy="400050"/>
          </a:xfrm>
          <a:prstGeom prst="rect">
            <a:avLst/>
          </a:prstGeom>
          <a:noFill/>
          <a:ln w="9525">
            <a:noFill/>
            <a:miter lim="800000"/>
            <a:headEnd/>
            <a:tailEnd/>
          </a:ln>
        </p:spPr>
        <p:txBody>
          <a:bodyPr>
            <a:spAutoFit/>
          </a:bodyPr>
          <a:lstStyle/>
          <a:p>
            <a:pPr>
              <a:defRPr/>
            </a:pPr>
            <a:r>
              <a:rPr lang="fr-FR" sz="2000" dirty="0">
                <a:solidFill>
                  <a:schemeClr val="accent2">
                    <a:lumMod val="60000"/>
                    <a:lumOff val="40000"/>
                  </a:schemeClr>
                </a:solidFill>
                <a:latin typeface="+mj-lt"/>
              </a:rPr>
              <a:t>Passage d’un jeu en </a:t>
            </a:r>
            <a:r>
              <a:rPr lang="fr-FR" sz="2000" i="1" u="sng" dirty="0">
                <a:solidFill>
                  <a:schemeClr val="accent2">
                    <a:lumMod val="60000"/>
                    <a:lumOff val="40000"/>
                  </a:schemeClr>
                </a:solidFill>
                <a:latin typeface="+mj-lt"/>
              </a:rPr>
              <a:t>réaction</a:t>
            </a:r>
            <a:r>
              <a:rPr lang="fr-FR" sz="2000" dirty="0">
                <a:solidFill>
                  <a:schemeClr val="accent2">
                    <a:lumMod val="60000"/>
                    <a:lumOff val="40000"/>
                  </a:schemeClr>
                </a:solidFill>
                <a:latin typeface="+mj-lt"/>
              </a:rPr>
              <a:t> à un jeu en </a:t>
            </a:r>
            <a:r>
              <a:rPr lang="fr-FR" sz="2000" i="1" u="sng" dirty="0">
                <a:solidFill>
                  <a:schemeClr val="accent2">
                    <a:lumMod val="60000"/>
                    <a:lumOff val="40000"/>
                  </a:schemeClr>
                </a:solidFill>
                <a:latin typeface="+mj-lt"/>
              </a:rPr>
              <a:t>prédiction</a:t>
            </a:r>
            <a:r>
              <a:rPr lang="fr-FR" sz="2000" dirty="0">
                <a:solidFill>
                  <a:schemeClr val="accent2">
                    <a:lumMod val="60000"/>
                    <a:lumOff val="40000"/>
                  </a:schemeClr>
                </a:solidFill>
                <a:latin typeface="+mj-lt"/>
              </a:rPr>
              <a:t>.</a:t>
            </a:r>
          </a:p>
        </p:txBody>
      </p:sp>
      <p:sp>
        <p:nvSpPr>
          <p:cNvPr id="6" name="ZoneTexte 5"/>
          <p:cNvSpPr txBox="1">
            <a:spLocks noChangeArrowheads="1"/>
          </p:cNvSpPr>
          <p:nvPr/>
        </p:nvSpPr>
        <p:spPr bwMode="auto">
          <a:xfrm>
            <a:off x="1000125" y="3143250"/>
            <a:ext cx="8001000" cy="708025"/>
          </a:xfrm>
          <a:prstGeom prst="rect">
            <a:avLst/>
          </a:prstGeom>
          <a:noFill/>
          <a:ln w="9525">
            <a:noFill/>
            <a:miter lim="800000"/>
            <a:headEnd/>
            <a:tailEnd/>
          </a:ln>
        </p:spPr>
        <p:txBody>
          <a:bodyPr>
            <a:spAutoFit/>
          </a:bodyPr>
          <a:lstStyle/>
          <a:p>
            <a:pPr algn="just">
              <a:defRPr/>
            </a:pPr>
            <a:r>
              <a:rPr lang="fr-FR" sz="2000" dirty="0">
                <a:solidFill>
                  <a:schemeClr val="accent2">
                    <a:lumMod val="60000"/>
                    <a:lumOff val="40000"/>
                  </a:schemeClr>
                </a:solidFill>
                <a:latin typeface="+mj-lt"/>
              </a:rPr>
              <a:t>Le serveur diminue au maximum son incertitude en augmentant celle de son adversaire</a:t>
            </a:r>
            <a:r>
              <a:rPr lang="fr-FR" sz="2000" dirty="0">
                <a:latin typeface="+mj-lt"/>
              </a:rPr>
              <a:t>.</a:t>
            </a:r>
          </a:p>
        </p:txBody>
      </p:sp>
      <p:sp>
        <p:nvSpPr>
          <p:cNvPr id="8" name="Triangle isocèle 7"/>
          <p:cNvSpPr/>
          <p:nvPr/>
        </p:nvSpPr>
        <p:spPr>
          <a:xfrm>
            <a:off x="1428750" y="4429125"/>
            <a:ext cx="1060450"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1" name="ZoneTexte 10"/>
          <p:cNvSpPr txBox="1">
            <a:spLocks noChangeArrowheads="1"/>
          </p:cNvSpPr>
          <p:nvPr/>
        </p:nvSpPr>
        <p:spPr bwMode="auto">
          <a:xfrm>
            <a:off x="1785938" y="4572000"/>
            <a:ext cx="288925" cy="708025"/>
          </a:xfrm>
          <a:prstGeom prst="rect">
            <a:avLst/>
          </a:prstGeom>
          <a:noFill/>
          <a:ln w="9525">
            <a:noFill/>
            <a:miter lim="800000"/>
            <a:headEnd/>
            <a:tailEnd/>
          </a:ln>
        </p:spPr>
        <p:txBody>
          <a:bodyPr>
            <a:spAutoFit/>
          </a:bodyPr>
          <a:lstStyle/>
          <a:p>
            <a:r>
              <a:rPr lang="fr-FR" sz="4000"/>
              <a:t>!</a:t>
            </a:r>
          </a:p>
        </p:txBody>
      </p:sp>
      <p:sp>
        <p:nvSpPr>
          <p:cNvPr id="12" name="ZoneTexte 11"/>
          <p:cNvSpPr txBox="1">
            <a:spLocks noChangeArrowheads="1"/>
          </p:cNvSpPr>
          <p:nvPr/>
        </p:nvSpPr>
        <p:spPr bwMode="auto">
          <a:xfrm>
            <a:off x="2500313" y="4429125"/>
            <a:ext cx="7072312" cy="800100"/>
          </a:xfrm>
          <a:prstGeom prst="rect">
            <a:avLst/>
          </a:prstGeom>
          <a:noFill/>
          <a:ln w="9525">
            <a:noFill/>
            <a:miter lim="800000"/>
            <a:headEnd/>
            <a:tailEnd/>
          </a:ln>
        </p:spPr>
        <p:txBody>
          <a:bodyPr>
            <a:spAutoFit/>
          </a:bodyPr>
          <a:lstStyle/>
          <a:p>
            <a:pPr>
              <a:defRPr/>
            </a:pPr>
            <a:endParaRPr lang="fr-FR" dirty="0"/>
          </a:p>
          <a:p>
            <a:pPr>
              <a:defRPr/>
            </a:pPr>
            <a:r>
              <a:rPr lang="fr-FR" sz="2800" b="1" dirty="0">
                <a:solidFill>
                  <a:schemeClr val="accent2">
                    <a:lumMod val="60000"/>
                    <a:lumOff val="40000"/>
                  </a:schemeClr>
                </a:solidFill>
                <a:effectLst>
                  <a:outerShdw blurRad="38100" dist="38100" dir="2700000" algn="tl">
                    <a:srgbClr val="000000">
                      <a:alpha val="43137"/>
                    </a:srgbClr>
                  </a:outerShdw>
                </a:effectLst>
                <a:latin typeface="+mj-lt"/>
              </a:rPr>
              <a:t>L’ATTITUDE REFLETE L’INTENTION</a:t>
            </a:r>
          </a:p>
        </p:txBody>
      </p:sp>
      <p:sp>
        <p:nvSpPr>
          <p:cNvPr id="9" name="ZoneTexte 8"/>
          <p:cNvSpPr txBox="1"/>
          <p:nvPr/>
        </p:nvSpPr>
        <p:spPr>
          <a:xfrm>
            <a:off x="5141879" y="6488668"/>
            <a:ext cx="4002121" cy="369332"/>
          </a:xfrm>
          <a:prstGeom prst="rect">
            <a:avLst/>
          </a:prstGeom>
          <a:noFill/>
        </p:spPr>
        <p:txBody>
          <a:bodyPr wrap="none" rtlCol="0">
            <a:spAutoFit/>
          </a:bodyPr>
          <a:lstStyle/>
          <a:p>
            <a:r>
              <a:rPr lang="fr-FR" dirty="0" smtClean="0"/>
              <a:t>B. </a:t>
            </a:r>
            <a:r>
              <a:rPr lang="fr-FR" dirty="0" err="1" smtClean="0"/>
              <a:t>Bachelart</a:t>
            </a:r>
            <a:r>
              <a:rPr lang="fr-FR" dirty="0" smtClean="0"/>
              <a:t> et P. Perrin, Forum 2012</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checkerboard(across)">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checkerboard(across)">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animBg="1"/>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1143000" y="2000250"/>
            <a:ext cx="7858125" cy="2000250"/>
          </a:xfrm>
        </p:spPr>
        <p:txBody>
          <a:bodyPr>
            <a:normAutofit fontScale="90000"/>
          </a:bodyPr>
          <a:lstStyle/>
          <a:p>
            <a:pPr algn="just">
              <a:defRPr/>
            </a:pPr>
            <a:r>
              <a:rPr lang="fr-FR" sz="3200" dirty="0" smtClean="0"/>
              <a:t/>
            </a:r>
            <a:br>
              <a:rPr lang="fr-FR" sz="3200" dirty="0" smtClean="0"/>
            </a:br>
            <a:r>
              <a:rPr lang="fr-FR" sz="2400" dirty="0" smtClean="0"/>
              <a:t/>
            </a:r>
            <a:br>
              <a:rPr lang="fr-FR" sz="2400" dirty="0" smtClean="0"/>
            </a:br>
            <a:r>
              <a:rPr lang="fr-FR" sz="3200" dirty="0" smtClean="0">
                <a:hlinkClick r:id="rId2" action="ppaction://hlinkfile"/>
              </a:rPr>
              <a:t>Feuille de rencontre.xls </a:t>
            </a:r>
            <a:r>
              <a:rPr lang="fr-FR" sz="2400" dirty="0" smtClean="0"/>
              <a:t>: outil à manier par les élèves</a:t>
            </a:r>
            <a:r>
              <a:rPr lang="fr-FR" sz="3200" dirty="0" smtClean="0"/>
              <a:t/>
            </a:r>
            <a:br>
              <a:rPr lang="fr-FR" sz="3200" dirty="0" smtClean="0"/>
            </a:br>
            <a:r>
              <a:rPr lang="fr-FR" sz="2400" dirty="0" smtClean="0"/>
              <a:t/>
            </a:r>
            <a:br>
              <a:rPr lang="fr-FR" sz="2400" dirty="0" smtClean="0"/>
            </a:br>
            <a:r>
              <a:rPr lang="fr-FR" sz="2400" dirty="0" smtClean="0"/>
              <a:t/>
            </a:r>
            <a:br>
              <a:rPr lang="fr-FR" sz="2400" dirty="0" smtClean="0"/>
            </a:br>
            <a:endParaRPr lang="fr-FR" sz="3200" dirty="0"/>
          </a:p>
        </p:txBody>
      </p:sp>
      <p:sp>
        <p:nvSpPr>
          <p:cNvPr id="4" name="Rectangle 3"/>
          <p:cNvSpPr/>
          <p:nvPr/>
        </p:nvSpPr>
        <p:spPr>
          <a:xfrm>
            <a:off x="1071563" y="142875"/>
            <a:ext cx="8072437" cy="708025"/>
          </a:xfrm>
          <a:prstGeom prst="rect">
            <a:avLst/>
          </a:prstGeom>
        </p:spPr>
        <p:txBody>
          <a:bodyPr>
            <a:spAutoFit/>
          </a:bodyPr>
          <a:lstStyle/>
          <a:p>
            <a:pPr>
              <a:defRPr/>
            </a:pPr>
            <a:r>
              <a:rPr lang="fr-FR" sz="4000" dirty="0">
                <a:solidFill>
                  <a:schemeClr val="accent2">
                    <a:lumMod val="60000"/>
                    <a:lumOff val="40000"/>
                  </a:schemeClr>
                </a:solidFill>
                <a:effectLst>
                  <a:outerShdw blurRad="38100" dist="38100" dir="2700000" algn="tl">
                    <a:srgbClr val="000000">
                      <a:alpha val="43137"/>
                    </a:srgbClr>
                  </a:outerShdw>
                </a:effectLst>
                <a:latin typeface="+mj-lt"/>
              </a:rPr>
              <a:t>5) </a:t>
            </a:r>
            <a:r>
              <a:rPr lang="fr-FR" sz="4000" u="sng" dirty="0">
                <a:solidFill>
                  <a:schemeClr val="accent2">
                    <a:lumMod val="60000"/>
                    <a:lumOff val="40000"/>
                  </a:schemeClr>
                </a:solidFill>
                <a:effectLst>
                  <a:outerShdw blurRad="38100" dist="38100" dir="2700000" algn="tl">
                    <a:srgbClr val="000000">
                      <a:alpha val="43137"/>
                    </a:srgbClr>
                  </a:outerShdw>
                </a:effectLst>
                <a:latin typeface="+mj-lt"/>
              </a:rPr>
              <a:t>Une proposition d’évaluation :</a:t>
            </a:r>
            <a:endParaRPr lang="fr-FR" sz="4000" dirty="0">
              <a:effectLst>
                <a:outerShdw blurRad="38100" dist="38100" dir="2700000" algn="tl">
                  <a:srgbClr val="000000">
                    <a:alpha val="43137"/>
                  </a:srgbClr>
                </a:outerShdw>
              </a:effectLst>
              <a:latin typeface="+mj-lt"/>
            </a:endParaRPr>
          </a:p>
        </p:txBody>
      </p:sp>
      <p:sp>
        <p:nvSpPr>
          <p:cNvPr id="5" name="ZoneTexte 4"/>
          <p:cNvSpPr txBox="1"/>
          <p:nvPr/>
        </p:nvSpPr>
        <p:spPr>
          <a:xfrm>
            <a:off x="5141879" y="6488668"/>
            <a:ext cx="4002121" cy="369332"/>
          </a:xfrm>
          <a:prstGeom prst="rect">
            <a:avLst/>
          </a:prstGeom>
          <a:noFill/>
        </p:spPr>
        <p:txBody>
          <a:bodyPr wrap="none" rtlCol="0">
            <a:spAutoFit/>
          </a:bodyPr>
          <a:lstStyle/>
          <a:p>
            <a:r>
              <a:rPr lang="fr-FR" dirty="0" smtClean="0"/>
              <a:t>B. </a:t>
            </a:r>
            <a:r>
              <a:rPr lang="fr-FR" dirty="0" err="1" smtClean="0"/>
              <a:t>Bachelart</a:t>
            </a:r>
            <a:r>
              <a:rPr lang="fr-FR" dirty="0" smtClean="0"/>
              <a:t> et P. Perrin, Forum 2012</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oneTexte 11"/>
          <p:cNvSpPr txBox="1">
            <a:spLocks noChangeArrowheads="1"/>
          </p:cNvSpPr>
          <p:nvPr/>
        </p:nvSpPr>
        <p:spPr bwMode="auto">
          <a:xfrm>
            <a:off x="673100" y="285750"/>
            <a:ext cx="8470900" cy="523875"/>
          </a:xfrm>
          <a:prstGeom prst="rect">
            <a:avLst/>
          </a:prstGeom>
          <a:noFill/>
          <a:ln w="9525">
            <a:noFill/>
            <a:miter lim="800000"/>
            <a:headEnd/>
            <a:tailEnd/>
          </a:ln>
        </p:spPr>
        <p:txBody>
          <a:bodyPr wrap="none">
            <a:spAutoFit/>
          </a:bodyPr>
          <a:lstStyle/>
          <a:p>
            <a:pPr>
              <a:defRPr/>
            </a:pPr>
            <a:r>
              <a:rPr lang="fr-FR" sz="2800" b="1" u="sng" dirty="0">
                <a:solidFill>
                  <a:schemeClr val="accent2">
                    <a:lumMod val="60000"/>
                    <a:lumOff val="40000"/>
                  </a:schemeClr>
                </a:solidFill>
                <a:effectLst>
                  <a:outerShdw blurRad="38100" dist="38100" dir="2700000" algn="tl">
                    <a:srgbClr val="000000">
                      <a:alpha val="43137"/>
                    </a:srgbClr>
                  </a:outerShdw>
                </a:effectLst>
                <a:latin typeface="Gill Sans MT" pitchFamily="34" charset="0"/>
              </a:rPr>
              <a:t>EVALUATION DE LA COMPETENCE MOTRICE</a:t>
            </a:r>
          </a:p>
        </p:txBody>
      </p:sp>
      <p:graphicFrame>
        <p:nvGraphicFramePr>
          <p:cNvPr id="13" name="Tableau 12"/>
          <p:cNvGraphicFramePr>
            <a:graphicFrameLocks noGrp="1"/>
          </p:cNvGraphicFramePr>
          <p:nvPr/>
        </p:nvGraphicFramePr>
        <p:xfrm>
          <a:off x="1357313" y="1357313"/>
          <a:ext cx="7143799" cy="4429195"/>
        </p:xfrm>
        <a:graphic>
          <a:graphicData uri="http://schemas.openxmlformats.org/drawingml/2006/table">
            <a:tbl>
              <a:tblPr/>
              <a:tblGrid>
                <a:gridCol w="1007990"/>
                <a:gridCol w="1257107"/>
                <a:gridCol w="760530"/>
                <a:gridCol w="1057727"/>
                <a:gridCol w="1057727"/>
                <a:gridCol w="944991"/>
                <a:gridCol w="1057727"/>
              </a:tblGrid>
              <a:tr h="393657">
                <a:tc>
                  <a:txBody>
                    <a:bodyPr/>
                    <a:lstStyle/>
                    <a:p>
                      <a:pPr>
                        <a:lnSpc>
                          <a:spcPct val="115000"/>
                        </a:lnSpc>
                      </a:pPr>
                      <a:endParaRPr lang="fr-FR" sz="1100" dirty="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gn="ctr">
                        <a:lnSpc>
                          <a:spcPct val="115000"/>
                        </a:lnSpc>
                        <a:spcAft>
                          <a:spcPts val="0"/>
                        </a:spcAft>
                      </a:pPr>
                      <a:r>
                        <a:rPr lang="fr-FR" sz="1100" b="1" u="sng" dirty="0" smtClean="0">
                          <a:solidFill>
                            <a:srgbClr val="000000"/>
                          </a:solidFill>
                          <a:latin typeface="Calibri"/>
                          <a:ea typeface="Times New Roman"/>
                          <a:cs typeface="Times New Roman"/>
                        </a:rPr>
                        <a:t>SERVICES/</a:t>
                      </a:r>
                    </a:p>
                    <a:p>
                      <a:pPr algn="ctr">
                        <a:lnSpc>
                          <a:spcPct val="115000"/>
                        </a:lnSpc>
                        <a:spcAft>
                          <a:spcPts val="0"/>
                        </a:spcAft>
                      </a:pPr>
                      <a:r>
                        <a:rPr lang="fr-FR" sz="1100" b="1" u="sng" dirty="0" smtClean="0">
                          <a:solidFill>
                            <a:srgbClr val="000000"/>
                          </a:solidFill>
                          <a:latin typeface="Calibri"/>
                          <a:ea typeface="Calibri"/>
                          <a:cs typeface="Times New Roman"/>
                        </a:rPr>
                        <a:t>TRAJECTOIRES</a:t>
                      </a:r>
                      <a:endParaRPr lang="fr-FR" sz="1100" dirty="0">
                        <a:latin typeface="Calibri"/>
                        <a:ea typeface="Calibri"/>
                        <a:cs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gn="ctr">
                        <a:lnSpc>
                          <a:spcPct val="115000"/>
                        </a:lnSpc>
                        <a:spcAft>
                          <a:spcPts val="0"/>
                        </a:spcAft>
                      </a:pPr>
                      <a:r>
                        <a:rPr lang="fr-FR" sz="1200" b="1" u="sng" dirty="0" smtClean="0">
                          <a:solidFill>
                            <a:srgbClr val="000000"/>
                          </a:solidFill>
                          <a:latin typeface="Calibri"/>
                          <a:ea typeface="Times New Roman"/>
                          <a:cs typeface="Times New Roman"/>
                        </a:rPr>
                        <a:t>NOTE </a:t>
                      </a:r>
                      <a:r>
                        <a:rPr lang="fr-FR" sz="1200" b="1" u="sng" dirty="0">
                          <a:solidFill>
                            <a:srgbClr val="000000"/>
                          </a:solidFill>
                          <a:latin typeface="Calibri"/>
                          <a:ea typeface="Times New Roman"/>
                          <a:cs typeface="Times New Roman"/>
                        </a:rPr>
                        <a:t>/12</a:t>
                      </a:r>
                      <a:endParaRPr lang="fr-FR" sz="1100" dirty="0">
                        <a:latin typeface="Calibri"/>
                        <a:ea typeface="Calibri"/>
                        <a:cs typeface="Times New Roman"/>
                      </a:endParaRPr>
                    </a:p>
                  </a:txBody>
                  <a:tcPr marL="44450" marR="44450" marT="0" marB="0" anchor="ctr">
                    <a:lnL>
                      <a:noFill/>
                    </a:lnL>
                    <a:lnR>
                      <a:noFill/>
                    </a:lnR>
                    <a:lnT>
                      <a:noFill/>
                    </a:lnT>
                    <a:lnB>
                      <a:noFill/>
                    </a:lnB>
                    <a:solidFill>
                      <a:srgbClr val="FFFFFF"/>
                    </a:solidFill>
                  </a:tcPr>
                </a:tc>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gn="ctr">
                        <a:lnSpc>
                          <a:spcPct val="115000"/>
                        </a:lnSpc>
                        <a:spcAft>
                          <a:spcPts val="0"/>
                        </a:spcAft>
                      </a:pPr>
                      <a:r>
                        <a:rPr lang="fr-FR" sz="1100" b="1" u="sng" dirty="0" smtClean="0">
                          <a:solidFill>
                            <a:srgbClr val="000000"/>
                          </a:solidFill>
                          <a:latin typeface="Calibri"/>
                          <a:ea typeface="Times New Roman"/>
                          <a:cs typeface="Times New Roman"/>
                        </a:rPr>
                        <a:t>INDICE D’EFFICACITE</a:t>
                      </a:r>
                      <a:endParaRPr lang="fr-FR" sz="1100" dirty="0">
                        <a:latin typeface="Calibri"/>
                        <a:ea typeface="Calibri"/>
                        <a:cs typeface="Times New Roman"/>
                      </a:endParaRPr>
                    </a:p>
                  </a:txBody>
                  <a:tcPr marL="44450" marR="44450" marT="0" marB="0" anchor="b">
                    <a:lnL>
                      <a:noFill/>
                    </a:lnL>
                    <a:lnR>
                      <a:noFill/>
                    </a:lnR>
                    <a:lnT>
                      <a:noFill/>
                    </a:lnT>
                    <a:lnB>
                      <a:noFill/>
                    </a:lnB>
                    <a:solidFill>
                      <a:srgbClr val="FFFFFF"/>
                    </a:solidFill>
                  </a:tcPr>
                </a:tc>
              </a:tr>
              <a:tr h="106409">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spcAft>
                          <a:spcPts val="0"/>
                        </a:spcAft>
                      </a:pPr>
                      <a:endParaRPr lang="fr-FR" sz="1000">
                        <a:solidFill>
                          <a:srgbClr val="000000"/>
                        </a:solidFill>
                        <a:latin typeface="Calibri"/>
                        <a:ea typeface="Times New Roman"/>
                        <a:cs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spcAft>
                          <a:spcPts val="0"/>
                        </a:spcAft>
                      </a:pPr>
                      <a:endParaRPr lang="fr-FR" sz="1100">
                        <a:latin typeface="Calibri"/>
                        <a:ea typeface="Calibri"/>
                        <a:cs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spcAft>
                          <a:spcPts val="0"/>
                        </a:spcAft>
                      </a:pPr>
                      <a:endParaRPr lang="fr-FR" sz="1100" dirty="0">
                        <a:latin typeface="Calibri"/>
                        <a:ea typeface="Calibri"/>
                        <a:cs typeface="Times New Roman"/>
                      </a:endParaRPr>
                    </a:p>
                  </a:txBody>
                  <a:tcPr marL="44450" marR="44450" marT="0" marB="0" anchor="b">
                    <a:lnL>
                      <a:noFill/>
                    </a:lnL>
                    <a:lnR>
                      <a:noFill/>
                    </a:lnR>
                    <a:lnT>
                      <a:noFill/>
                    </a:lnT>
                    <a:lnB>
                      <a:noFill/>
                    </a:lnB>
                    <a:solidFill>
                      <a:srgbClr val="FFFFFF"/>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S3 T3</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12</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smtClean="0">
                          <a:solidFill>
                            <a:srgbClr val="000000"/>
                          </a:solidFill>
                          <a:latin typeface="Calibri"/>
                          <a:ea typeface="Times New Roman"/>
                          <a:cs typeface="Times New Roman"/>
                        </a:rPr>
                        <a:t>2,6          </a:t>
                      </a:r>
                      <a:r>
                        <a:rPr lang="fr-FR" sz="1000" b="1" dirty="0">
                          <a:solidFill>
                            <a:srgbClr val="000000"/>
                          </a:solidFill>
                          <a:latin typeface="Calibri"/>
                          <a:ea typeface="Times New Roman"/>
                          <a:cs typeface="Times New Roman"/>
                        </a:rPr>
                        <a:t>et +</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a:solidFill>
                            <a:srgbClr val="000000"/>
                          </a:solidFill>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S3 T2</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10</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smtClean="0">
                          <a:solidFill>
                            <a:srgbClr val="000000"/>
                          </a:solidFill>
                          <a:latin typeface="Calibri"/>
                          <a:ea typeface="Times New Roman"/>
                          <a:cs typeface="Times New Roman"/>
                        </a:rPr>
                        <a:t>2.4</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a:solidFill>
                            <a:srgbClr val="000000"/>
                          </a:solidFill>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S2 T3</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9</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smtClean="0">
                          <a:solidFill>
                            <a:srgbClr val="000000"/>
                          </a:solidFill>
                          <a:latin typeface="Calibri"/>
                          <a:ea typeface="Times New Roman"/>
                          <a:cs typeface="Times New Roman"/>
                        </a:rPr>
                        <a:t>2.2</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r>
              <a:tr h="240172">
                <a:tc>
                  <a:txBody>
                    <a:bodyPr/>
                    <a:lstStyle/>
                    <a:p>
                      <a:pPr algn="r">
                        <a:lnSpc>
                          <a:spcPct val="115000"/>
                        </a:lnSpc>
                        <a:spcAft>
                          <a:spcPts val="0"/>
                        </a:spcAft>
                      </a:pPr>
                      <a:r>
                        <a:rPr lang="fr-FR" sz="1000" b="1" dirty="0">
                          <a:solidFill>
                            <a:srgbClr val="000000"/>
                          </a:solidFill>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a:solidFill>
                            <a:srgbClr val="000000"/>
                          </a:solidFill>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S2  T2</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8</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smtClean="0">
                          <a:solidFill>
                            <a:srgbClr val="000000"/>
                          </a:solidFill>
                          <a:latin typeface="Calibri"/>
                          <a:ea typeface="Times New Roman"/>
                          <a:cs typeface="Times New Roman"/>
                        </a:rPr>
                        <a:t>2</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r>
              <a:tr h="240172">
                <a:tc>
                  <a:txBody>
                    <a:bodyPr/>
                    <a:lstStyle/>
                    <a:p>
                      <a:pPr algn="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dirty="0">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r>
              <a:tr h="240172">
                <a:tc>
                  <a:txBody>
                    <a:bodyPr/>
                    <a:lstStyle/>
                    <a:p>
                      <a:pPr algn="r">
                        <a:lnSpc>
                          <a:spcPct val="115000"/>
                        </a:lnSpc>
                        <a:spcAft>
                          <a:spcPts val="0"/>
                        </a:spcAft>
                      </a:pPr>
                      <a:r>
                        <a:rPr lang="fr-FR" sz="1000" b="1">
                          <a:latin typeface="Calibri"/>
                          <a:ea typeface="Times New Roman"/>
                          <a:cs typeface="Times New Roman"/>
                        </a:rPr>
                        <a:t>S2 T1</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a:latin typeface="Calibri"/>
                          <a:ea typeface="Times New Roman"/>
                          <a:cs typeface="Times New Roman"/>
                        </a:rPr>
                        <a:t>7</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dirty="0" smtClean="0">
                          <a:latin typeface="Calibri"/>
                          <a:ea typeface="Calibri"/>
                          <a:cs typeface="Times New Roman"/>
                        </a:rPr>
                        <a:t>1,8</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r>
              <a:tr h="240172">
                <a:tc>
                  <a:txBody>
                    <a:bodyPr/>
                    <a:lstStyle/>
                    <a:p>
                      <a:pPr algn="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dirty="0">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r>
              <a:tr h="240172">
                <a:tc>
                  <a:txBody>
                    <a:bodyPr/>
                    <a:lstStyle/>
                    <a:p>
                      <a:pPr algn="r">
                        <a:lnSpc>
                          <a:spcPct val="115000"/>
                        </a:lnSpc>
                        <a:spcAft>
                          <a:spcPts val="0"/>
                        </a:spcAft>
                      </a:pPr>
                      <a:r>
                        <a:rPr lang="fr-FR" sz="1000" b="1">
                          <a:latin typeface="Calibri"/>
                          <a:ea typeface="Times New Roman"/>
                          <a:cs typeface="Times New Roman"/>
                        </a:rPr>
                        <a:t>S1 T3</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a:latin typeface="Calibri"/>
                          <a:ea typeface="Times New Roman"/>
                          <a:cs typeface="Times New Roman"/>
                        </a:rPr>
                        <a:t>6</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dirty="0" smtClean="0">
                          <a:latin typeface="Calibri"/>
                          <a:ea typeface="Times New Roman"/>
                          <a:cs typeface="Times New Roman"/>
                        </a:rPr>
                        <a:t>1.6</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r>
              <a:tr h="240172">
                <a:tc>
                  <a:txBody>
                    <a:bodyPr/>
                    <a:lstStyle/>
                    <a:p>
                      <a:pPr algn="r">
                        <a:lnSpc>
                          <a:spcPct val="115000"/>
                        </a:lnSpc>
                        <a:spcAft>
                          <a:spcPts val="0"/>
                        </a:spcAft>
                      </a:pPr>
                      <a:r>
                        <a:rPr lang="fr-FR" sz="1000" b="1" dirty="0">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dirty="0">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r>
              <a:tr h="240172">
                <a:tc>
                  <a:txBody>
                    <a:bodyPr/>
                    <a:lstStyle/>
                    <a:p>
                      <a:pPr algn="r">
                        <a:lnSpc>
                          <a:spcPct val="115000"/>
                        </a:lnSpc>
                        <a:spcAft>
                          <a:spcPts val="0"/>
                        </a:spcAft>
                      </a:pPr>
                      <a:r>
                        <a:rPr lang="fr-FR" sz="1000" b="1">
                          <a:latin typeface="Calibri"/>
                          <a:ea typeface="Times New Roman"/>
                          <a:cs typeface="Times New Roman"/>
                        </a:rPr>
                        <a:t>S1 T2</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b="1">
                          <a:latin typeface="Calibri"/>
                          <a:ea typeface="Times New Roman"/>
                          <a:cs typeface="Times New Roman"/>
                        </a:rPr>
                        <a:t>4</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b="1" dirty="0" smtClean="0">
                          <a:latin typeface="Calibri"/>
                          <a:ea typeface="Times New Roman"/>
                          <a:cs typeface="Times New Roman"/>
                        </a:rPr>
                        <a:t>1.4</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r>
              <a:tr h="240172">
                <a:tc>
                  <a:txBody>
                    <a:bodyPr/>
                    <a:lstStyle/>
                    <a:p>
                      <a:pPr algn="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b="1" dirty="0">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r>
              <a:tr h="240172">
                <a:tc>
                  <a:txBody>
                    <a:bodyPr/>
                    <a:lstStyle/>
                    <a:p>
                      <a:pPr algn="r">
                        <a:lnSpc>
                          <a:spcPct val="115000"/>
                        </a:lnSpc>
                        <a:spcAft>
                          <a:spcPts val="0"/>
                        </a:spcAft>
                      </a:pPr>
                      <a:r>
                        <a:rPr lang="fr-FR" sz="1000" b="1">
                          <a:latin typeface="Calibri"/>
                          <a:ea typeface="Times New Roman"/>
                          <a:cs typeface="Times New Roman"/>
                        </a:rPr>
                        <a:t>S1 T1</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b="1">
                          <a:latin typeface="Calibri"/>
                          <a:ea typeface="Times New Roman"/>
                          <a:cs typeface="Times New Roman"/>
                        </a:rPr>
                        <a:t>3</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b="1" dirty="0" smtClean="0">
                          <a:latin typeface="Calibri"/>
                          <a:ea typeface="Times New Roman"/>
                          <a:cs typeface="Times New Roman"/>
                        </a:rPr>
                        <a:t>1.2         </a:t>
                      </a:r>
                      <a:r>
                        <a:rPr lang="fr-FR" sz="1000" b="1" dirty="0">
                          <a:latin typeface="Calibri"/>
                          <a:ea typeface="Times New Roman"/>
                          <a:cs typeface="Times New Roman"/>
                        </a:rPr>
                        <a:t>et -</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r>
              <a:tr h="240172">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gn="ct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dirty="0">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r>
            </a:tbl>
          </a:graphicData>
        </a:graphic>
      </p:graphicFrame>
      <p:cxnSp>
        <p:nvCxnSpPr>
          <p:cNvPr id="11" name="Connecteur droit 10"/>
          <p:cNvCxnSpPr/>
          <p:nvPr/>
        </p:nvCxnSpPr>
        <p:spPr>
          <a:xfrm rot="5400000">
            <a:off x="6037263" y="3749675"/>
            <a:ext cx="3643312"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rot="5400000">
            <a:off x="3036888" y="3749675"/>
            <a:ext cx="3643312"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a:off x="1108076" y="3749675"/>
            <a:ext cx="3643312" cy="1587"/>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5141879" y="6488668"/>
            <a:ext cx="4002121" cy="369332"/>
          </a:xfrm>
          <a:prstGeom prst="rect">
            <a:avLst/>
          </a:prstGeom>
          <a:noFill/>
        </p:spPr>
        <p:txBody>
          <a:bodyPr wrap="none" rtlCol="0">
            <a:spAutoFit/>
          </a:bodyPr>
          <a:lstStyle/>
          <a:p>
            <a:r>
              <a:rPr lang="fr-FR" dirty="0" smtClean="0"/>
              <a:t>B. </a:t>
            </a:r>
            <a:r>
              <a:rPr lang="fr-FR" dirty="0" err="1" smtClean="0"/>
              <a:t>Bachelart</a:t>
            </a:r>
            <a:r>
              <a:rPr lang="fr-FR" dirty="0" smtClean="0"/>
              <a:t> et P. Perrin, Forum 2012</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par>
                                <p:cTn id="8" presetID="5" presetClass="entr" presetSubtype="1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checkerboard(across)">
                                      <p:cBhvr>
                                        <p:cTn id="10" dur="500"/>
                                        <p:tgtEl>
                                          <p:spTgt spid="11"/>
                                        </p:tgtEl>
                                      </p:cBhvr>
                                    </p:animEffect>
                                  </p:childTnLst>
                                </p:cTn>
                              </p:par>
                              <p:par>
                                <p:cTn id="11" presetID="5" presetClass="entr" presetSubtype="1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checkerboard(across)">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au 12"/>
          <p:cNvGraphicFramePr>
            <a:graphicFrameLocks noGrp="1"/>
          </p:cNvGraphicFramePr>
          <p:nvPr/>
        </p:nvGraphicFramePr>
        <p:xfrm>
          <a:off x="1357313" y="1357313"/>
          <a:ext cx="7143799" cy="4429195"/>
        </p:xfrm>
        <a:graphic>
          <a:graphicData uri="http://schemas.openxmlformats.org/drawingml/2006/table">
            <a:tbl>
              <a:tblPr/>
              <a:tblGrid>
                <a:gridCol w="1007990"/>
                <a:gridCol w="1257107"/>
                <a:gridCol w="760530"/>
                <a:gridCol w="1057727"/>
                <a:gridCol w="1057727"/>
                <a:gridCol w="944991"/>
                <a:gridCol w="1057727"/>
              </a:tblGrid>
              <a:tr h="393657">
                <a:tc>
                  <a:txBody>
                    <a:bodyPr/>
                    <a:lstStyle/>
                    <a:p>
                      <a:pPr>
                        <a:lnSpc>
                          <a:spcPct val="115000"/>
                        </a:lnSpc>
                      </a:pPr>
                      <a:endParaRPr lang="fr-FR" sz="1100" dirty="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gn="ctr">
                        <a:lnSpc>
                          <a:spcPct val="115000"/>
                        </a:lnSpc>
                        <a:spcAft>
                          <a:spcPts val="0"/>
                        </a:spcAft>
                      </a:pPr>
                      <a:r>
                        <a:rPr lang="fr-FR" sz="1100" b="1" u="sng" dirty="0" smtClean="0">
                          <a:solidFill>
                            <a:srgbClr val="000000"/>
                          </a:solidFill>
                          <a:latin typeface="Calibri"/>
                          <a:ea typeface="Times New Roman"/>
                          <a:cs typeface="Times New Roman"/>
                        </a:rPr>
                        <a:t>SERVICES/</a:t>
                      </a:r>
                    </a:p>
                    <a:p>
                      <a:pPr algn="ctr">
                        <a:lnSpc>
                          <a:spcPct val="115000"/>
                        </a:lnSpc>
                        <a:spcAft>
                          <a:spcPts val="0"/>
                        </a:spcAft>
                      </a:pPr>
                      <a:r>
                        <a:rPr lang="fr-FR" sz="1100" b="1" u="sng" dirty="0" smtClean="0">
                          <a:solidFill>
                            <a:srgbClr val="000000"/>
                          </a:solidFill>
                          <a:latin typeface="Calibri"/>
                          <a:ea typeface="Calibri"/>
                          <a:cs typeface="Times New Roman"/>
                        </a:rPr>
                        <a:t>TRAJECTOIRES</a:t>
                      </a:r>
                      <a:endParaRPr lang="fr-FR" sz="1100" dirty="0">
                        <a:latin typeface="Calibri"/>
                        <a:ea typeface="Calibri"/>
                        <a:cs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gn="ctr">
                        <a:lnSpc>
                          <a:spcPct val="115000"/>
                        </a:lnSpc>
                        <a:spcAft>
                          <a:spcPts val="0"/>
                        </a:spcAft>
                      </a:pPr>
                      <a:r>
                        <a:rPr lang="fr-FR" sz="1200" b="1" u="sng" dirty="0" smtClean="0">
                          <a:solidFill>
                            <a:srgbClr val="000000"/>
                          </a:solidFill>
                          <a:latin typeface="Calibri"/>
                          <a:ea typeface="Times New Roman"/>
                          <a:cs typeface="Times New Roman"/>
                        </a:rPr>
                        <a:t>NOTE </a:t>
                      </a:r>
                      <a:r>
                        <a:rPr lang="fr-FR" sz="1200" b="1" u="sng" dirty="0">
                          <a:solidFill>
                            <a:srgbClr val="000000"/>
                          </a:solidFill>
                          <a:latin typeface="Calibri"/>
                          <a:ea typeface="Times New Roman"/>
                          <a:cs typeface="Times New Roman"/>
                        </a:rPr>
                        <a:t>/12</a:t>
                      </a:r>
                      <a:endParaRPr lang="fr-FR" sz="1100" dirty="0">
                        <a:latin typeface="Calibri"/>
                        <a:ea typeface="Calibri"/>
                        <a:cs typeface="Times New Roman"/>
                      </a:endParaRPr>
                    </a:p>
                  </a:txBody>
                  <a:tcPr marL="44450" marR="44450" marT="0" marB="0" anchor="ctr">
                    <a:lnL>
                      <a:noFill/>
                    </a:lnL>
                    <a:lnR>
                      <a:noFill/>
                    </a:lnR>
                    <a:lnT>
                      <a:noFill/>
                    </a:lnT>
                    <a:lnB>
                      <a:noFill/>
                    </a:lnB>
                    <a:solidFill>
                      <a:srgbClr val="FFFFFF"/>
                    </a:solidFill>
                  </a:tcPr>
                </a:tc>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gn="ctr">
                        <a:lnSpc>
                          <a:spcPct val="115000"/>
                        </a:lnSpc>
                        <a:spcAft>
                          <a:spcPts val="0"/>
                        </a:spcAft>
                      </a:pPr>
                      <a:r>
                        <a:rPr lang="fr-FR" sz="1100" b="1" u="sng" dirty="0" smtClean="0">
                          <a:solidFill>
                            <a:srgbClr val="000000"/>
                          </a:solidFill>
                          <a:latin typeface="Calibri"/>
                          <a:ea typeface="Times New Roman"/>
                          <a:cs typeface="Times New Roman"/>
                        </a:rPr>
                        <a:t>INDICE D’EFFICACITE</a:t>
                      </a:r>
                      <a:endParaRPr lang="fr-FR" sz="1100" dirty="0">
                        <a:latin typeface="Calibri"/>
                        <a:ea typeface="Calibri"/>
                        <a:cs typeface="Times New Roman"/>
                      </a:endParaRPr>
                    </a:p>
                  </a:txBody>
                  <a:tcPr marL="44450" marR="44450" marT="0" marB="0" anchor="b">
                    <a:lnL>
                      <a:noFill/>
                    </a:lnL>
                    <a:lnR>
                      <a:noFill/>
                    </a:lnR>
                    <a:lnT>
                      <a:noFill/>
                    </a:lnT>
                    <a:lnB>
                      <a:noFill/>
                    </a:lnB>
                    <a:solidFill>
                      <a:srgbClr val="FFFFFF"/>
                    </a:solidFill>
                  </a:tcPr>
                </a:tc>
              </a:tr>
              <a:tr h="106409">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spcAft>
                          <a:spcPts val="0"/>
                        </a:spcAft>
                      </a:pPr>
                      <a:endParaRPr lang="fr-FR" sz="1000">
                        <a:solidFill>
                          <a:srgbClr val="000000"/>
                        </a:solidFill>
                        <a:latin typeface="Calibri"/>
                        <a:ea typeface="Times New Roman"/>
                        <a:cs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spcAft>
                          <a:spcPts val="0"/>
                        </a:spcAft>
                      </a:pPr>
                      <a:endParaRPr lang="fr-FR" sz="1100">
                        <a:latin typeface="Calibri"/>
                        <a:ea typeface="Calibri"/>
                        <a:cs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spcAft>
                          <a:spcPts val="0"/>
                        </a:spcAft>
                      </a:pPr>
                      <a:endParaRPr lang="fr-FR" sz="1100" dirty="0">
                        <a:latin typeface="Calibri"/>
                        <a:ea typeface="Calibri"/>
                        <a:cs typeface="Times New Roman"/>
                      </a:endParaRPr>
                    </a:p>
                  </a:txBody>
                  <a:tcPr marL="44450" marR="44450" marT="0" marB="0" anchor="b">
                    <a:lnL>
                      <a:noFill/>
                    </a:lnL>
                    <a:lnR>
                      <a:noFill/>
                    </a:lnR>
                    <a:lnT>
                      <a:noFill/>
                    </a:lnT>
                    <a:lnB>
                      <a:noFill/>
                    </a:lnB>
                    <a:solidFill>
                      <a:srgbClr val="FFFFFF"/>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S3 T3</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12</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dirty="0">
                          <a:solidFill>
                            <a:srgbClr val="000000"/>
                          </a:solidFill>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smtClean="0">
                          <a:solidFill>
                            <a:srgbClr val="000000"/>
                          </a:solidFill>
                          <a:latin typeface="Calibri"/>
                          <a:ea typeface="Times New Roman"/>
                          <a:cs typeface="Times New Roman"/>
                        </a:rPr>
                        <a:t>2,6         </a:t>
                      </a:r>
                      <a:r>
                        <a:rPr lang="fr-FR" sz="1000" b="1" dirty="0">
                          <a:solidFill>
                            <a:srgbClr val="000000"/>
                          </a:solidFill>
                          <a:latin typeface="Calibri"/>
                          <a:ea typeface="Times New Roman"/>
                          <a:cs typeface="Times New Roman"/>
                        </a:rPr>
                        <a:t>et +</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a:solidFill>
                            <a:srgbClr val="000000"/>
                          </a:solidFill>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S3 T2</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10</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smtClean="0">
                          <a:solidFill>
                            <a:srgbClr val="000000"/>
                          </a:solidFill>
                          <a:latin typeface="Calibri"/>
                          <a:ea typeface="Times New Roman"/>
                          <a:cs typeface="Times New Roman"/>
                        </a:rPr>
                        <a:t>2.4</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a:solidFill>
                            <a:srgbClr val="000000"/>
                          </a:solidFill>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S2 T3</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9</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dirty="0">
                          <a:solidFill>
                            <a:srgbClr val="000000"/>
                          </a:solidFill>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smtClean="0">
                          <a:solidFill>
                            <a:srgbClr val="000000"/>
                          </a:solidFill>
                          <a:latin typeface="Calibri"/>
                          <a:ea typeface="Times New Roman"/>
                          <a:cs typeface="Times New Roman"/>
                        </a:rPr>
                        <a:t>2.2</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a:solidFill>
                            <a:srgbClr val="000000"/>
                          </a:solidFill>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S2  T2</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8</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smtClean="0">
                          <a:solidFill>
                            <a:srgbClr val="000000"/>
                          </a:solidFill>
                          <a:latin typeface="Calibri"/>
                          <a:ea typeface="Times New Roman"/>
                          <a:cs typeface="Times New Roman"/>
                        </a:rPr>
                        <a:t>2</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r>
              <a:tr h="240172">
                <a:tc>
                  <a:txBody>
                    <a:bodyPr/>
                    <a:lstStyle/>
                    <a:p>
                      <a:pPr algn="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dirty="0">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r>
              <a:tr h="240172">
                <a:tc>
                  <a:txBody>
                    <a:bodyPr/>
                    <a:lstStyle/>
                    <a:p>
                      <a:pPr algn="r">
                        <a:lnSpc>
                          <a:spcPct val="115000"/>
                        </a:lnSpc>
                        <a:spcAft>
                          <a:spcPts val="0"/>
                        </a:spcAft>
                      </a:pPr>
                      <a:r>
                        <a:rPr lang="fr-FR" sz="1000" b="1">
                          <a:latin typeface="Calibri"/>
                          <a:ea typeface="Times New Roman"/>
                          <a:cs typeface="Times New Roman"/>
                        </a:rPr>
                        <a:t>S2 T1</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a:latin typeface="Calibri"/>
                          <a:ea typeface="Times New Roman"/>
                          <a:cs typeface="Times New Roman"/>
                        </a:rPr>
                        <a:t>7</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dirty="0" smtClean="0">
                          <a:latin typeface="Calibri"/>
                          <a:ea typeface="Calibri"/>
                          <a:cs typeface="Times New Roman"/>
                        </a:rPr>
                        <a:t>1,8</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r>
              <a:tr h="240172">
                <a:tc>
                  <a:txBody>
                    <a:bodyPr/>
                    <a:lstStyle/>
                    <a:p>
                      <a:pPr algn="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dirty="0">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r>
              <a:tr h="240172">
                <a:tc>
                  <a:txBody>
                    <a:bodyPr/>
                    <a:lstStyle/>
                    <a:p>
                      <a:pPr algn="r">
                        <a:lnSpc>
                          <a:spcPct val="115000"/>
                        </a:lnSpc>
                        <a:spcAft>
                          <a:spcPts val="0"/>
                        </a:spcAft>
                      </a:pPr>
                      <a:r>
                        <a:rPr lang="fr-FR" sz="1000" b="1">
                          <a:latin typeface="Calibri"/>
                          <a:ea typeface="Times New Roman"/>
                          <a:cs typeface="Times New Roman"/>
                        </a:rPr>
                        <a:t>S1 T3</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a:latin typeface="Calibri"/>
                          <a:ea typeface="Times New Roman"/>
                          <a:cs typeface="Times New Roman"/>
                        </a:rPr>
                        <a:t>6</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dirty="0" smtClean="0">
                          <a:latin typeface="Calibri"/>
                          <a:ea typeface="Times New Roman"/>
                          <a:cs typeface="Times New Roman"/>
                        </a:rPr>
                        <a:t>1.6</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r>
              <a:tr h="240172">
                <a:tc>
                  <a:txBody>
                    <a:bodyPr/>
                    <a:lstStyle/>
                    <a:p>
                      <a:pPr algn="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dirty="0">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r>
              <a:tr h="240172">
                <a:tc>
                  <a:txBody>
                    <a:bodyPr/>
                    <a:lstStyle/>
                    <a:p>
                      <a:pPr algn="r">
                        <a:lnSpc>
                          <a:spcPct val="115000"/>
                        </a:lnSpc>
                        <a:spcAft>
                          <a:spcPts val="0"/>
                        </a:spcAft>
                      </a:pPr>
                      <a:r>
                        <a:rPr lang="fr-FR" sz="1000" b="1">
                          <a:latin typeface="Calibri"/>
                          <a:ea typeface="Times New Roman"/>
                          <a:cs typeface="Times New Roman"/>
                        </a:rPr>
                        <a:t>S1 T2</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b="1">
                          <a:latin typeface="Calibri"/>
                          <a:ea typeface="Times New Roman"/>
                          <a:cs typeface="Times New Roman"/>
                        </a:rPr>
                        <a:t>4</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b="1" dirty="0" smtClean="0">
                          <a:latin typeface="Calibri"/>
                          <a:ea typeface="Times New Roman"/>
                          <a:cs typeface="Times New Roman"/>
                        </a:rPr>
                        <a:t>1.4</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r>
              <a:tr h="240172">
                <a:tc>
                  <a:txBody>
                    <a:bodyPr/>
                    <a:lstStyle/>
                    <a:p>
                      <a:pPr algn="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nSpc>
                          <a:spcPct val="115000"/>
                        </a:lnSpc>
                        <a:spcAft>
                          <a:spcPts val="0"/>
                        </a:spcAft>
                      </a:pPr>
                      <a:r>
                        <a:rPr lang="fr-FR" sz="1000" dirty="0">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b="1" dirty="0">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r>
              <a:tr h="240172">
                <a:tc>
                  <a:txBody>
                    <a:bodyPr/>
                    <a:lstStyle/>
                    <a:p>
                      <a:pPr algn="r">
                        <a:lnSpc>
                          <a:spcPct val="115000"/>
                        </a:lnSpc>
                        <a:spcAft>
                          <a:spcPts val="0"/>
                        </a:spcAft>
                      </a:pPr>
                      <a:r>
                        <a:rPr lang="fr-FR" sz="1000" b="1">
                          <a:latin typeface="Calibri"/>
                          <a:ea typeface="Times New Roman"/>
                          <a:cs typeface="Times New Roman"/>
                        </a:rPr>
                        <a:t>S1 T1</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b="1">
                          <a:latin typeface="Calibri"/>
                          <a:ea typeface="Times New Roman"/>
                          <a:cs typeface="Times New Roman"/>
                        </a:rPr>
                        <a:t>3</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b="1" dirty="0" smtClean="0">
                          <a:latin typeface="Calibri"/>
                          <a:ea typeface="Times New Roman"/>
                          <a:cs typeface="Times New Roman"/>
                        </a:rPr>
                        <a:t>1.2         </a:t>
                      </a:r>
                      <a:r>
                        <a:rPr lang="fr-FR" sz="1000" b="1" dirty="0">
                          <a:latin typeface="Calibri"/>
                          <a:ea typeface="Times New Roman"/>
                          <a:cs typeface="Times New Roman"/>
                        </a:rPr>
                        <a:t>et -</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r>
              <a:tr h="240172">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gn="ct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dirty="0">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r>
            </a:tbl>
          </a:graphicData>
        </a:graphic>
      </p:graphicFrame>
      <p:cxnSp>
        <p:nvCxnSpPr>
          <p:cNvPr id="14" name="Connecteur droit 13"/>
          <p:cNvCxnSpPr/>
          <p:nvPr/>
        </p:nvCxnSpPr>
        <p:spPr>
          <a:xfrm>
            <a:off x="2928938" y="4572000"/>
            <a:ext cx="4929187" cy="100012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rot="5400000">
            <a:off x="1108076" y="3749675"/>
            <a:ext cx="3643312" cy="1587"/>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rot="5400000">
            <a:off x="6037263" y="3749675"/>
            <a:ext cx="3643312"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rot="5400000">
            <a:off x="3036888" y="3749675"/>
            <a:ext cx="3643312"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Explosion 1 16"/>
          <p:cNvSpPr/>
          <p:nvPr/>
        </p:nvSpPr>
        <p:spPr>
          <a:xfrm>
            <a:off x="2916238" y="2565400"/>
            <a:ext cx="4143375" cy="2914650"/>
          </a:xfrm>
          <a:prstGeom prst="irregularSeal1">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dirty="0"/>
              <a:t>CAS N° 1</a:t>
            </a:r>
          </a:p>
          <a:p>
            <a:pPr algn="ctr" fontAlgn="auto">
              <a:spcBef>
                <a:spcPts val="0"/>
              </a:spcBef>
              <a:spcAft>
                <a:spcPts val="0"/>
              </a:spcAft>
              <a:defRPr/>
            </a:pPr>
            <a:r>
              <a:rPr lang="fr-FR" dirty="0"/>
              <a:t>Elève en S1T3 avec un indice d’efficacité de 1.2</a:t>
            </a:r>
          </a:p>
          <a:p>
            <a:pPr algn="ctr" fontAlgn="auto">
              <a:spcBef>
                <a:spcPts val="0"/>
              </a:spcBef>
              <a:spcAft>
                <a:spcPts val="0"/>
              </a:spcAft>
              <a:defRPr/>
            </a:pPr>
            <a:endParaRPr lang="fr-FR" dirty="0"/>
          </a:p>
        </p:txBody>
      </p:sp>
      <p:sp>
        <p:nvSpPr>
          <p:cNvPr id="20" name="Ruban vers le haut 19"/>
          <p:cNvSpPr/>
          <p:nvPr/>
        </p:nvSpPr>
        <p:spPr>
          <a:xfrm>
            <a:off x="3132138" y="3068638"/>
            <a:ext cx="3571875" cy="1643062"/>
          </a:xfrm>
          <a:prstGeom prst="ribbon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dirty="0"/>
              <a:t>NOTE</a:t>
            </a:r>
          </a:p>
          <a:p>
            <a:pPr algn="ctr" fontAlgn="auto">
              <a:spcBef>
                <a:spcPts val="0"/>
              </a:spcBef>
              <a:spcAft>
                <a:spcPts val="0"/>
              </a:spcAft>
              <a:defRPr/>
            </a:pPr>
            <a:r>
              <a:rPr lang="fr-FR" dirty="0"/>
              <a:t>4.5/12</a:t>
            </a:r>
          </a:p>
          <a:p>
            <a:pPr algn="ctr" fontAlgn="auto">
              <a:spcBef>
                <a:spcPts val="0"/>
              </a:spcBef>
              <a:spcAft>
                <a:spcPts val="0"/>
              </a:spcAft>
              <a:defRPr/>
            </a:pPr>
            <a:r>
              <a:rPr lang="fr-FR" dirty="0"/>
              <a:t>COMPETENCE</a:t>
            </a:r>
          </a:p>
          <a:p>
            <a:pPr algn="ctr" fontAlgn="auto">
              <a:spcBef>
                <a:spcPts val="0"/>
              </a:spcBef>
              <a:spcAft>
                <a:spcPts val="0"/>
              </a:spcAft>
              <a:defRPr/>
            </a:pPr>
            <a:r>
              <a:rPr lang="fr-FR" dirty="0"/>
              <a:t>NON  ACQUISE</a:t>
            </a:r>
          </a:p>
        </p:txBody>
      </p:sp>
      <p:sp>
        <p:nvSpPr>
          <p:cNvPr id="10" name="ZoneTexte 11"/>
          <p:cNvSpPr txBox="1">
            <a:spLocks noChangeArrowheads="1"/>
          </p:cNvSpPr>
          <p:nvPr/>
        </p:nvSpPr>
        <p:spPr bwMode="auto">
          <a:xfrm>
            <a:off x="673100" y="285750"/>
            <a:ext cx="8470900" cy="954088"/>
          </a:xfrm>
          <a:prstGeom prst="rect">
            <a:avLst/>
          </a:prstGeom>
          <a:noFill/>
          <a:ln w="9525">
            <a:noFill/>
            <a:miter lim="800000"/>
            <a:headEnd/>
            <a:tailEnd/>
          </a:ln>
        </p:spPr>
        <p:txBody>
          <a:bodyPr wrap="none">
            <a:spAutoFit/>
          </a:bodyPr>
          <a:lstStyle/>
          <a:p>
            <a:pPr>
              <a:defRPr/>
            </a:pPr>
            <a:r>
              <a:rPr lang="fr-FR" sz="2800" b="1" u="sng" dirty="0">
                <a:solidFill>
                  <a:schemeClr val="accent2">
                    <a:lumMod val="60000"/>
                    <a:lumOff val="40000"/>
                  </a:schemeClr>
                </a:solidFill>
                <a:effectLst>
                  <a:outerShdw blurRad="38100" dist="38100" dir="2700000" algn="tl">
                    <a:srgbClr val="000000">
                      <a:alpha val="43137"/>
                    </a:srgbClr>
                  </a:outerShdw>
                </a:effectLst>
                <a:latin typeface="Gill Sans MT" pitchFamily="34" charset="0"/>
              </a:rPr>
              <a:t>EVALUATION DE LA COMPETENCE MOTRICE</a:t>
            </a:r>
          </a:p>
          <a:p>
            <a:pPr algn="ctr">
              <a:defRPr/>
            </a:pPr>
            <a:r>
              <a:rPr lang="fr-FR" sz="2800" b="1" u="sng" dirty="0">
                <a:effectLst>
                  <a:outerShdw blurRad="38100" dist="38100" dir="2700000" algn="tl">
                    <a:srgbClr val="000000">
                      <a:alpha val="43137"/>
                    </a:srgbClr>
                  </a:outerShdw>
                </a:effectLst>
                <a:latin typeface="Gill Sans MT" pitchFamily="34" charset="0"/>
              </a:rPr>
              <a:t>CAS N° 1</a:t>
            </a:r>
          </a:p>
        </p:txBody>
      </p:sp>
      <p:sp>
        <p:nvSpPr>
          <p:cNvPr id="11" name="ZoneTexte 10"/>
          <p:cNvSpPr txBox="1"/>
          <p:nvPr/>
        </p:nvSpPr>
        <p:spPr>
          <a:xfrm>
            <a:off x="5141879" y="6488668"/>
            <a:ext cx="4002121" cy="369332"/>
          </a:xfrm>
          <a:prstGeom prst="rect">
            <a:avLst/>
          </a:prstGeom>
          <a:noFill/>
        </p:spPr>
        <p:txBody>
          <a:bodyPr wrap="none" rtlCol="0">
            <a:spAutoFit/>
          </a:bodyPr>
          <a:lstStyle/>
          <a:p>
            <a:r>
              <a:rPr lang="fr-FR" dirty="0" smtClean="0"/>
              <a:t>B. </a:t>
            </a:r>
            <a:r>
              <a:rPr lang="fr-FR" dirty="0" err="1" smtClean="0"/>
              <a:t>Bachelart</a:t>
            </a:r>
            <a:r>
              <a:rPr lang="fr-FR" dirty="0" smtClean="0"/>
              <a:t> et P. Perrin, Forum 2012</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par>
                                <p:cTn id="8" presetID="5" presetClass="entr" presetSubtype="1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checkerboard(across)">
                                      <p:cBhvr>
                                        <p:cTn id="10" dur="500"/>
                                        <p:tgtEl>
                                          <p:spTgt spid="15"/>
                                        </p:tgtEl>
                                      </p:cBhvr>
                                    </p:animEffect>
                                  </p:childTnLst>
                                </p:cTn>
                              </p:par>
                              <p:par>
                                <p:cTn id="11" presetID="5" presetClass="entr" presetSubtype="1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checkerboard(across)">
                                      <p:cBhvr>
                                        <p:cTn id="13" dur="500"/>
                                        <p:tgtEl>
                                          <p:spTgt spid="16"/>
                                        </p:tgtEl>
                                      </p:cBhvr>
                                    </p:animEffect>
                                  </p:childTnLst>
                                </p:cTn>
                              </p:par>
                              <p:par>
                                <p:cTn id="14" presetID="5" presetClass="entr" presetSubtype="10"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checkerboard(across)">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checkerboard(across)">
                                      <p:cBhvr>
                                        <p:cTn id="21" dur="500"/>
                                        <p:tgtEl>
                                          <p:spTgt spid="17"/>
                                        </p:tgtEl>
                                      </p:cBhvr>
                                    </p:animEffec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checkerboard(across)">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checkerboard(across)">
                                      <p:cBhvr>
                                        <p:cTn id="3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au 12"/>
          <p:cNvGraphicFramePr>
            <a:graphicFrameLocks noGrp="1"/>
          </p:cNvGraphicFramePr>
          <p:nvPr/>
        </p:nvGraphicFramePr>
        <p:xfrm>
          <a:off x="1357313" y="1357313"/>
          <a:ext cx="7143799" cy="4429195"/>
        </p:xfrm>
        <a:graphic>
          <a:graphicData uri="http://schemas.openxmlformats.org/drawingml/2006/table">
            <a:tbl>
              <a:tblPr/>
              <a:tblGrid>
                <a:gridCol w="1007990"/>
                <a:gridCol w="1257107"/>
                <a:gridCol w="760530"/>
                <a:gridCol w="1057727"/>
                <a:gridCol w="1057727"/>
                <a:gridCol w="944991"/>
                <a:gridCol w="1057727"/>
              </a:tblGrid>
              <a:tr h="393657">
                <a:tc>
                  <a:txBody>
                    <a:bodyPr/>
                    <a:lstStyle/>
                    <a:p>
                      <a:pPr>
                        <a:lnSpc>
                          <a:spcPct val="115000"/>
                        </a:lnSpc>
                      </a:pPr>
                      <a:endParaRPr lang="fr-FR" sz="1100" dirty="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gn="ctr">
                        <a:lnSpc>
                          <a:spcPct val="115000"/>
                        </a:lnSpc>
                        <a:spcAft>
                          <a:spcPts val="0"/>
                        </a:spcAft>
                      </a:pPr>
                      <a:r>
                        <a:rPr lang="fr-FR" sz="1100" b="1" u="sng" dirty="0" smtClean="0">
                          <a:solidFill>
                            <a:srgbClr val="000000"/>
                          </a:solidFill>
                          <a:latin typeface="Calibri"/>
                          <a:ea typeface="Times New Roman"/>
                          <a:cs typeface="Times New Roman"/>
                        </a:rPr>
                        <a:t>SERVICES/</a:t>
                      </a:r>
                    </a:p>
                    <a:p>
                      <a:pPr algn="ctr">
                        <a:lnSpc>
                          <a:spcPct val="115000"/>
                        </a:lnSpc>
                        <a:spcAft>
                          <a:spcPts val="0"/>
                        </a:spcAft>
                      </a:pPr>
                      <a:r>
                        <a:rPr lang="fr-FR" sz="1100" b="1" u="sng" dirty="0" smtClean="0">
                          <a:solidFill>
                            <a:srgbClr val="000000"/>
                          </a:solidFill>
                          <a:latin typeface="Calibri"/>
                          <a:ea typeface="Calibri"/>
                          <a:cs typeface="Times New Roman"/>
                        </a:rPr>
                        <a:t>TRAJECTOIRES</a:t>
                      </a:r>
                      <a:endParaRPr lang="fr-FR" sz="1100" dirty="0">
                        <a:latin typeface="Calibri"/>
                        <a:ea typeface="Calibri"/>
                        <a:cs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gn="ctr">
                        <a:lnSpc>
                          <a:spcPct val="115000"/>
                        </a:lnSpc>
                        <a:spcAft>
                          <a:spcPts val="0"/>
                        </a:spcAft>
                      </a:pPr>
                      <a:r>
                        <a:rPr lang="fr-FR" sz="1200" b="1" u="sng" dirty="0" smtClean="0">
                          <a:solidFill>
                            <a:srgbClr val="000000"/>
                          </a:solidFill>
                          <a:latin typeface="Calibri"/>
                          <a:ea typeface="Times New Roman"/>
                          <a:cs typeface="Times New Roman"/>
                        </a:rPr>
                        <a:t>NOTE </a:t>
                      </a:r>
                      <a:r>
                        <a:rPr lang="fr-FR" sz="1200" b="1" u="sng" dirty="0">
                          <a:solidFill>
                            <a:srgbClr val="000000"/>
                          </a:solidFill>
                          <a:latin typeface="Calibri"/>
                          <a:ea typeface="Times New Roman"/>
                          <a:cs typeface="Times New Roman"/>
                        </a:rPr>
                        <a:t>/12</a:t>
                      </a:r>
                      <a:endParaRPr lang="fr-FR" sz="1100" dirty="0">
                        <a:latin typeface="Calibri"/>
                        <a:ea typeface="Calibri"/>
                        <a:cs typeface="Times New Roman"/>
                      </a:endParaRPr>
                    </a:p>
                  </a:txBody>
                  <a:tcPr marL="44450" marR="44450" marT="0" marB="0" anchor="ctr">
                    <a:lnL>
                      <a:noFill/>
                    </a:lnL>
                    <a:lnR>
                      <a:noFill/>
                    </a:lnR>
                    <a:lnT>
                      <a:noFill/>
                    </a:lnT>
                    <a:lnB>
                      <a:noFill/>
                    </a:lnB>
                    <a:solidFill>
                      <a:srgbClr val="FFFFFF"/>
                    </a:solidFill>
                  </a:tcPr>
                </a:tc>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gn="ctr">
                        <a:lnSpc>
                          <a:spcPct val="115000"/>
                        </a:lnSpc>
                        <a:spcAft>
                          <a:spcPts val="0"/>
                        </a:spcAft>
                      </a:pPr>
                      <a:r>
                        <a:rPr lang="fr-FR" sz="1100" b="1" u="sng" dirty="0" smtClean="0">
                          <a:solidFill>
                            <a:srgbClr val="000000"/>
                          </a:solidFill>
                          <a:latin typeface="Calibri"/>
                          <a:ea typeface="Times New Roman"/>
                          <a:cs typeface="Times New Roman"/>
                        </a:rPr>
                        <a:t>INDICE D’EFFICACITE</a:t>
                      </a:r>
                      <a:endParaRPr lang="fr-FR" sz="1100" dirty="0">
                        <a:latin typeface="Calibri"/>
                        <a:ea typeface="Calibri"/>
                        <a:cs typeface="Times New Roman"/>
                      </a:endParaRPr>
                    </a:p>
                  </a:txBody>
                  <a:tcPr marL="44450" marR="44450" marT="0" marB="0" anchor="b">
                    <a:lnL>
                      <a:noFill/>
                    </a:lnL>
                    <a:lnR>
                      <a:noFill/>
                    </a:lnR>
                    <a:lnT>
                      <a:noFill/>
                    </a:lnT>
                    <a:lnB>
                      <a:noFill/>
                    </a:lnB>
                    <a:solidFill>
                      <a:srgbClr val="FFFFFF"/>
                    </a:solidFill>
                  </a:tcPr>
                </a:tc>
              </a:tr>
              <a:tr h="106409">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spcAft>
                          <a:spcPts val="0"/>
                        </a:spcAft>
                      </a:pPr>
                      <a:endParaRPr lang="fr-FR" sz="1000">
                        <a:solidFill>
                          <a:srgbClr val="000000"/>
                        </a:solidFill>
                        <a:latin typeface="Calibri"/>
                        <a:ea typeface="Times New Roman"/>
                        <a:cs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spcAft>
                          <a:spcPts val="0"/>
                        </a:spcAft>
                      </a:pPr>
                      <a:endParaRPr lang="fr-FR" sz="1100" dirty="0">
                        <a:latin typeface="Calibri"/>
                        <a:ea typeface="Calibri"/>
                        <a:cs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spcAft>
                          <a:spcPts val="0"/>
                        </a:spcAft>
                      </a:pPr>
                      <a:endParaRPr lang="fr-FR" sz="1100" dirty="0">
                        <a:latin typeface="Calibri"/>
                        <a:ea typeface="Calibri"/>
                        <a:cs typeface="Times New Roman"/>
                      </a:endParaRPr>
                    </a:p>
                  </a:txBody>
                  <a:tcPr marL="44450" marR="44450" marT="0" marB="0" anchor="b">
                    <a:lnL>
                      <a:noFill/>
                    </a:lnL>
                    <a:lnR>
                      <a:noFill/>
                    </a:lnR>
                    <a:lnT>
                      <a:noFill/>
                    </a:lnT>
                    <a:lnB>
                      <a:noFill/>
                    </a:lnB>
                    <a:solidFill>
                      <a:srgbClr val="FFFFFF"/>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S3 T3</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12</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smtClean="0">
                          <a:solidFill>
                            <a:srgbClr val="000000"/>
                          </a:solidFill>
                          <a:latin typeface="Calibri"/>
                          <a:ea typeface="Times New Roman"/>
                          <a:cs typeface="Times New Roman"/>
                        </a:rPr>
                        <a:t>2,6         </a:t>
                      </a:r>
                      <a:r>
                        <a:rPr lang="fr-FR" sz="1000" b="1" dirty="0">
                          <a:solidFill>
                            <a:srgbClr val="000000"/>
                          </a:solidFill>
                          <a:latin typeface="Calibri"/>
                          <a:ea typeface="Times New Roman"/>
                          <a:cs typeface="Times New Roman"/>
                        </a:rPr>
                        <a:t>et +</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c>
                  <a:txBody>
                    <a:bodyPr/>
                    <a:lstStyle/>
                    <a:p>
                      <a:pPr>
                        <a:lnSpc>
                          <a:spcPct val="115000"/>
                        </a:lnSpc>
                        <a:spcAft>
                          <a:spcPts val="0"/>
                        </a:spcAft>
                      </a:pPr>
                      <a:r>
                        <a:rPr lang="fr-FR" sz="1000" dirty="0">
                          <a:solidFill>
                            <a:srgbClr val="000000"/>
                          </a:solidFill>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a:solidFill>
                            <a:srgbClr val="000000"/>
                          </a:solidFill>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S3 T2</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10</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smtClean="0">
                          <a:solidFill>
                            <a:srgbClr val="000000"/>
                          </a:solidFill>
                          <a:latin typeface="Calibri"/>
                          <a:ea typeface="Times New Roman"/>
                          <a:cs typeface="Times New Roman"/>
                        </a:rPr>
                        <a:t>2.4</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c>
                  <a:txBody>
                    <a:bodyPr/>
                    <a:lstStyle/>
                    <a:p>
                      <a:pPr>
                        <a:lnSpc>
                          <a:spcPct val="115000"/>
                        </a:lnSpc>
                        <a:spcAft>
                          <a:spcPts val="0"/>
                        </a:spcAft>
                      </a:pPr>
                      <a:r>
                        <a:rPr lang="fr-FR" sz="1000" dirty="0">
                          <a:solidFill>
                            <a:srgbClr val="000000"/>
                          </a:solidFill>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a:solidFill>
                            <a:srgbClr val="000000"/>
                          </a:solidFill>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S2 T3</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9</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dirty="0">
                          <a:solidFill>
                            <a:srgbClr val="000000"/>
                          </a:solidFill>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smtClean="0">
                          <a:solidFill>
                            <a:srgbClr val="000000"/>
                          </a:solidFill>
                          <a:latin typeface="Calibri"/>
                          <a:ea typeface="Times New Roman"/>
                          <a:cs typeface="Times New Roman"/>
                        </a:rPr>
                        <a:t>2.2</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a:solidFill>
                            <a:srgbClr val="000000"/>
                          </a:solidFill>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S2  T2</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8</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smtClean="0">
                          <a:solidFill>
                            <a:srgbClr val="000000"/>
                          </a:solidFill>
                          <a:latin typeface="Calibri"/>
                          <a:ea typeface="Times New Roman"/>
                          <a:cs typeface="Times New Roman"/>
                        </a:rPr>
                        <a:t>2</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r>
              <a:tr h="240172">
                <a:tc>
                  <a:txBody>
                    <a:bodyPr/>
                    <a:lstStyle/>
                    <a:p>
                      <a:pPr algn="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dirty="0">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r>
              <a:tr h="240172">
                <a:tc>
                  <a:txBody>
                    <a:bodyPr/>
                    <a:lstStyle/>
                    <a:p>
                      <a:pPr algn="r">
                        <a:lnSpc>
                          <a:spcPct val="115000"/>
                        </a:lnSpc>
                        <a:spcAft>
                          <a:spcPts val="0"/>
                        </a:spcAft>
                      </a:pPr>
                      <a:r>
                        <a:rPr lang="fr-FR" sz="1000" b="1">
                          <a:latin typeface="Calibri"/>
                          <a:ea typeface="Times New Roman"/>
                          <a:cs typeface="Times New Roman"/>
                        </a:rPr>
                        <a:t>S2 T1</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a:latin typeface="Calibri"/>
                          <a:ea typeface="Times New Roman"/>
                          <a:cs typeface="Times New Roman"/>
                        </a:rPr>
                        <a:t>7</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dirty="0" smtClean="0">
                          <a:latin typeface="Calibri"/>
                          <a:ea typeface="Calibri"/>
                          <a:cs typeface="Times New Roman"/>
                        </a:rPr>
                        <a:t>1,8</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r>
              <a:tr h="240172">
                <a:tc>
                  <a:txBody>
                    <a:bodyPr/>
                    <a:lstStyle/>
                    <a:p>
                      <a:pPr algn="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dirty="0">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r>
              <a:tr h="240172">
                <a:tc>
                  <a:txBody>
                    <a:bodyPr/>
                    <a:lstStyle/>
                    <a:p>
                      <a:pPr algn="r">
                        <a:lnSpc>
                          <a:spcPct val="115000"/>
                        </a:lnSpc>
                        <a:spcAft>
                          <a:spcPts val="0"/>
                        </a:spcAft>
                      </a:pPr>
                      <a:r>
                        <a:rPr lang="fr-FR" sz="1000" b="1">
                          <a:latin typeface="Calibri"/>
                          <a:ea typeface="Times New Roman"/>
                          <a:cs typeface="Times New Roman"/>
                        </a:rPr>
                        <a:t>S1 T3</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a:latin typeface="Calibri"/>
                          <a:ea typeface="Times New Roman"/>
                          <a:cs typeface="Times New Roman"/>
                        </a:rPr>
                        <a:t>6</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dirty="0" smtClean="0">
                          <a:latin typeface="Calibri"/>
                          <a:ea typeface="Times New Roman"/>
                          <a:cs typeface="Times New Roman"/>
                        </a:rPr>
                        <a:t>1.6</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r>
              <a:tr h="240172">
                <a:tc>
                  <a:txBody>
                    <a:bodyPr/>
                    <a:lstStyle/>
                    <a:p>
                      <a:pPr algn="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dirty="0">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r>
              <a:tr h="240172">
                <a:tc>
                  <a:txBody>
                    <a:bodyPr/>
                    <a:lstStyle/>
                    <a:p>
                      <a:pPr algn="r">
                        <a:lnSpc>
                          <a:spcPct val="115000"/>
                        </a:lnSpc>
                        <a:spcAft>
                          <a:spcPts val="0"/>
                        </a:spcAft>
                      </a:pPr>
                      <a:r>
                        <a:rPr lang="fr-FR" sz="1000" b="1">
                          <a:latin typeface="Calibri"/>
                          <a:ea typeface="Times New Roman"/>
                          <a:cs typeface="Times New Roman"/>
                        </a:rPr>
                        <a:t>S1 T2</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b="1">
                          <a:latin typeface="Calibri"/>
                          <a:ea typeface="Times New Roman"/>
                          <a:cs typeface="Times New Roman"/>
                        </a:rPr>
                        <a:t>4</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b="1" dirty="0" smtClean="0">
                          <a:latin typeface="Calibri"/>
                          <a:ea typeface="Times New Roman"/>
                          <a:cs typeface="Times New Roman"/>
                        </a:rPr>
                        <a:t>1.4</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r>
              <a:tr h="240172">
                <a:tc>
                  <a:txBody>
                    <a:bodyPr/>
                    <a:lstStyle/>
                    <a:p>
                      <a:pPr algn="r">
                        <a:lnSpc>
                          <a:spcPct val="115000"/>
                        </a:lnSpc>
                        <a:spcAft>
                          <a:spcPts val="0"/>
                        </a:spcAft>
                      </a:pPr>
                      <a:r>
                        <a:rPr lang="fr-FR" sz="1000" b="1" dirty="0">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b="1" dirty="0">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r>
              <a:tr h="240172">
                <a:tc>
                  <a:txBody>
                    <a:bodyPr/>
                    <a:lstStyle/>
                    <a:p>
                      <a:pPr algn="r">
                        <a:lnSpc>
                          <a:spcPct val="115000"/>
                        </a:lnSpc>
                        <a:spcAft>
                          <a:spcPts val="0"/>
                        </a:spcAft>
                      </a:pPr>
                      <a:r>
                        <a:rPr lang="fr-FR" sz="1000" b="1" dirty="0">
                          <a:latin typeface="Calibri"/>
                          <a:ea typeface="Times New Roman"/>
                          <a:cs typeface="Times New Roman"/>
                        </a:rPr>
                        <a:t>S1 T1</a:t>
                      </a:r>
                      <a:endParaRPr lang="fr-FR" sz="1100" dirty="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b="1">
                          <a:latin typeface="Calibri"/>
                          <a:ea typeface="Times New Roman"/>
                          <a:cs typeface="Times New Roman"/>
                        </a:rPr>
                        <a:t>3</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b="1" dirty="0" smtClean="0">
                          <a:latin typeface="Calibri"/>
                          <a:ea typeface="Times New Roman"/>
                          <a:cs typeface="Times New Roman"/>
                        </a:rPr>
                        <a:t>1.2         </a:t>
                      </a:r>
                      <a:r>
                        <a:rPr lang="fr-FR" sz="1000" b="1" dirty="0">
                          <a:latin typeface="Calibri"/>
                          <a:ea typeface="Times New Roman"/>
                          <a:cs typeface="Times New Roman"/>
                        </a:rPr>
                        <a:t>et -</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r>
              <a:tr h="240172">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gn="ct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dirty="0">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r>
            </a:tbl>
          </a:graphicData>
        </a:graphic>
      </p:graphicFrame>
      <p:cxnSp>
        <p:nvCxnSpPr>
          <p:cNvPr id="14" name="Connecteur droit 13"/>
          <p:cNvCxnSpPr/>
          <p:nvPr/>
        </p:nvCxnSpPr>
        <p:spPr>
          <a:xfrm flipV="1">
            <a:off x="2928938" y="3143250"/>
            <a:ext cx="4929187" cy="1420813"/>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rot="5400000">
            <a:off x="1108076" y="3749675"/>
            <a:ext cx="3643312" cy="1587"/>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rot="5400000">
            <a:off x="6037263" y="3749675"/>
            <a:ext cx="3643312"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rot="5400000">
            <a:off x="3036888" y="3749675"/>
            <a:ext cx="3643312"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Explosion 1 16"/>
          <p:cNvSpPr/>
          <p:nvPr/>
        </p:nvSpPr>
        <p:spPr>
          <a:xfrm>
            <a:off x="2928938" y="2500313"/>
            <a:ext cx="3857625" cy="2914650"/>
          </a:xfrm>
          <a:prstGeom prst="irregularSeal1">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dirty="0"/>
              <a:t>CAS N°2 </a:t>
            </a:r>
          </a:p>
          <a:p>
            <a:pPr algn="ctr" fontAlgn="auto">
              <a:spcBef>
                <a:spcPts val="0"/>
              </a:spcBef>
              <a:spcAft>
                <a:spcPts val="0"/>
              </a:spcAft>
              <a:defRPr/>
            </a:pPr>
            <a:r>
              <a:rPr lang="fr-FR" dirty="0"/>
              <a:t>Elève en S1T3 avec un indice d’efficacité de 2.2</a:t>
            </a:r>
          </a:p>
          <a:p>
            <a:pPr algn="ctr" fontAlgn="auto">
              <a:spcBef>
                <a:spcPts val="0"/>
              </a:spcBef>
              <a:spcAft>
                <a:spcPts val="0"/>
              </a:spcAft>
              <a:defRPr/>
            </a:pPr>
            <a:endParaRPr lang="fr-FR" dirty="0"/>
          </a:p>
        </p:txBody>
      </p:sp>
      <p:sp>
        <p:nvSpPr>
          <p:cNvPr id="20" name="Ruban vers le haut 19"/>
          <p:cNvSpPr/>
          <p:nvPr/>
        </p:nvSpPr>
        <p:spPr>
          <a:xfrm>
            <a:off x="2987675" y="3500438"/>
            <a:ext cx="3714750" cy="1928812"/>
          </a:xfrm>
          <a:prstGeom prst="ribbon2">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dirty="0"/>
              <a:t>NOTE</a:t>
            </a:r>
          </a:p>
          <a:p>
            <a:pPr algn="ctr" fontAlgn="auto">
              <a:spcBef>
                <a:spcPts val="0"/>
              </a:spcBef>
              <a:spcAft>
                <a:spcPts val="0"/>
              </a:spcAft>
              <a:defRPr/>
            </a:pPr>
            <a:r>
              <a:rPr lang="fr-FR" dirty="0"/>
              <a:t>7.25/12</a:t>
            </a:r>
          </a:p>
          <a:p>
            <a:pPr algn="ctr" fontAlgn="auto">
              <a:spcBef>
                <a:spcPts val="0"/>
              </a:spcBef>
              <a:spcAft>
                <a:spcPts val="0"/>
              </a:spcAft>
              <a:defRPr/>
            </a:pPr>
            <a:r>
              <a:rPr lang="fr-FR" dirty="0"/>
              <a:t>COMPETENCE</a:t>
            </a:r>
          </a:p>
          <a:p>
            <a:pPr algn="ctr" fontAlgn="auto">
              <a:spcBef>
                <a:spcPts val="0"/>
              </a:spcBef>
              <a:spcAft>
                <a:spcPts val="0"/>
              </a:spcAft>
              <a:defRPr/>
            </a:pPr>
            <a:r>
              <a:rPr lang="fr-FR" dirty="0"/>
              <a:t>EN COURS</a:t>
            </a:r>
          </a:p>
          <a:p>
            <a:pPr algn="ctr" fontAlgn="auto">
              <a:spcBef>
                <a:spcPts val="0"/>
              </a:spcBef>
              <a:spcAft>
                <a:spcPts val="0"/>
              </a:spcAft>
              <a:defRPr/>
            </a:pPr>
            <a:r>
              <a:rPr lang="fr-FR" dirty="0"/>
              <a:t>D’ACQUISITION</a:t>
            </a:r>
          </a:p>
        </p:txBody>
      </p:sp>
      <p:sp>
        <p:nvSpPr>
          <p:cNvPr id="10" name="ZoneTexte 11"/>
          <p:cNvSpPr txBox="1">
            <a:spLocks noChangeArrowheads="1"/>
          </p:cNvSpPr>
          <p:nvPr/>
        </p:nvSpPr>
        <p:spPr bwMode="auto">
          <a:xfrm>
            <a:off x="673100" y="285750"/>
            <a:ext cx="8470900" cy="954088"/>
          </a:xfrm>
          <a:prstGeom prst="rect">
            <a:avLst/>
          </a:prstGeom>
          <a:noFill/>
          <a:ln w="9525">
            <a:noFill/>
            <a:miter lim="800000"/>
            <a:headEnd/>
            <a:tailEnd/>
          </a:ln>
        </p:spPr>
        <p:txBody>
          <a:bodyPr wrap="none">
            <a:spAutoFit/>
          </a:bodyPr>
          <a:lstStyle/>
          <a:p>
            <a:pPr>
              <a:defRPr/>
            </a:pPr>
            <a:r>
              <a:rPr lang="fr-FR" sz="2800" b="1" u="sng" dirty="0">
                <a:solidFill>
                  <a:schemeClr val="accent2">
                    <a:lumMod val="60000"/>
                    <a:lumOff val="40000"/>
                  </a:schemeClr>
                </a:solidFill>
                <a:effectLst>
                  <a:outerShdw blurRad="38100" dist="38100" dir="2700000" algn="tl">
                    <a:srgbClr val="000000">
                      <a:alpha val="43137"/>
                    </a:srgbClr>
                  </a:outerShdw>
                </a:effectLst>
                <a:latin typeface="Gill Sans MT" pitchFamily="34" charset="0"/>
              </a:rPr>
              <a:t>EVALUATION DE LA COMPETENCE MOTRICE</a:t>
            </a:r>
          </a:p>
          <a:p>
            <a:pPr algn="ctr">
              <a:defRPr/>
            </a:pPr>
            <a:r>
              <a:rPr lang="fr-FR" sz="2800" b="1" u="sng" dirty="0">
                <a:effectLst>
                  <a:outerShdw blurRad="38100" dist="38100" dir="2700000" algn="tl">
                    <a:srgbClr val="000000">
                      <a:alpha val="43137"/>
                    </a:srgbClr>
                  </a:outerShdw>
                </a:effectLst>
                <a:latin typeface="Gill Sans MT" pitchFamily="34" charset="0"/>
              </a:rPr>
              <a:t>CAS N° 2</a:t>
            </a:r>
          </a:p>
        </p:txBody>
      </p:sp>
      <p:sp>
        <p:nvSpPr>
          <p:cNvPr id="11" name="ZoneTexte 10"/>
          <p:cNvSpPr txBox="1"/>
          <p:nvPr/>
        </p:nvSpPr>
        <p:spPr>
          <a:xfrm>
            <a:off x="5141879" y="6488668"/>
            <a:ext cx="4002121" cy="369332"/>
          </a:xfrm>
          <a:prstGeom prst="rect">
            <a:avLst/>
          </a:prstGeom>
          <a:noFill/>
        </p:spPr>
        <p:txBody>
          <a:bodyPr wrap="none" rtlCol="0">
            <a:spAutoFit/>
          </a:bodyPr>
          <a:lstStyle/>
          <a:p>
            <a:r>
              <a:rPr lang="fr-FR" dirty="0" smtClean="0"/>
              <a:t>B. </a:t>
            </a:r>
            <a:r>
              <a:rPr lang="fr-FR" dirty="0" err="1" smtClean="0"/>
              <a:t>Bachelart</a:t>
            </a:r>
            <a:r>
              <a:rPr lang="fr-FR" dirty="0" smtClean="0"/>
              <a:t> et P. Perrin, Forum 2012</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par>
                                <p:cTn id="8" presetID="5" presetClass="entr" presetSubtype="1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checkerboard(across)">
                                      <p:cBhvr>
                                        <p:cTn id="10" dur="500"/>
                                        <p:tgtEl>
                                          <p:spTgt spid="15"/>
                                        </p:tgtEl>
                                      </p:cBhvr>
                                    </p:animEffect>
                                  </p:childTnLst>
                                </p:cTn>
                              </p:par>
                              <p:par>
                                <p:cTn id="11" presetID="5" presetClass="entr" presetSubtype="1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checkerboard(across)">
                                      <p:cBhvr>
                                        <p:cTn id="13" dur="500"/>
                                        <p:tgtEl>
                                          <p:spTgt spid="16"/>
                                        </p:tgtEl>
                                      </p:cBhvr>
                                    </p:animEffect>
                                  </p:childTnLst>
                                </p:cTn>
                              </p:par>
                              <p:par>
                                <p:cTn id="14" presetID="5" presetClass="entr" presetSubtype="10"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checkerboard(across)">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checkerboard(across)">
                                      <p:cBhvr>
                                        <p:cTn id="21" dur="500"/>
                                        <p:tgtEl>
                                          <p:spTgt spid="17"/>
                                        </p:tgtEl>
                                      </p:cBhvr>
                                    </p:animEffec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checkerboard(across)">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checkerboard(across)">
                                      <p:cBhvr>
                                        <p:cTn id="3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au 12"/>
          <p:cNvGraphicFramePr>
            <a:graphicFrameLocks noGrp="1"/>
          </p:cNvGraphicFramePr>
          <p:nvPr/>
        </p:nvGraphicFramePr>
        <p:xfrm>
          <a:off x="1357313" y="1357313"/>
          <a:ext cx="7143799" cy="4429195"/>
        </p:xfrm>
        <a:graphic>
          <a:graphicData uri="http://schemas.openxmlformats.org/drawingml/2006/table">
            <a:tbl>
              <a:tblPr/>
              <a:tblGrid>
                <a:gridCol w="1007990"/>
                <a:gridCol w="1257107"/>
                <a:gridCol w="760530"/>
                <a:gridCol w="1057727"/>
                <a:gridCol w="1057727"/>
                <a:gridCol w="944991"/>
                <a:gridCol w="1057727"/>
              </a:tblGrid>
              <a:tr h="393657">
                <a:tc>
                  <a:txBody>
                    <a:bodyPr/>
                    <a:lstStyle/>
                    <a:p>
                      <a:pPr>
                        <a:lnSpc>
                          <a:spcPct val="115000"/>
                        </a:lnSpc>
                      </a:pPr>
                      <a:endParaRPr lang="fr-FR" sz="1100" dirty="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gn="ctr">
                        <a:lnSpc>
                          <a:spcPct val="115000"/>
                        </a:lnSpc>
                        <a:spcAft>
                          <a:spcPts val="0"/>
                        </a:spcAft>
                      </a:pPr>
                      <a:r>
                        <a:rPr lang="fr-FR" sz="1100" b="1" u="sng" dirty="0" smtClean="0">
                          <a:solidFill>
                            <a:srgbClr val="000000"/>
                          </a:solidFill>
                          <a:latin typeface="Calibri"/>
                          <a:ea typeface="Times New Roman"/>
                          <a:cs typeface="Times New Roman"/>
                        </a:rPr>
                        <a:t>SERVICES/</a:t>
                      </a:r>
                    </a:p>
                    <a:p>
                      <a:pPr algn="ctr">
                        <a:lnSpc>
                          <a:spcPct val="115000"/>
                        </a:lnSpc>
                        <a:spcAft>
                          <a:spcPts val="0"/>
                        </a:spcAft>
                      </a:pPr>
                      <a:r>
                        <a:rPr lang="fr-FR" sz="1100" b="1" u="sng" dirty="0" smtClean="0">
                          <a:solidFill>
                            <a:srgbClr val="000000"/>
                          </a:solidFill>
                          <a:latin typeface="Calibri"/>
                          <a:ea typeface="Calibri"/>
                          <a:cs typeface="Times New Roman"/>
                        </a:rPr>
                        <a:t>TRAJECTOIRES</a:t>
                      </a:r>
                      <a:endParaRPr lang="fr-FR" sz="1100" dirty="0">
                        <a:latin typeface="Calibri"/>
                        <a:ea typeface="Calibri"/>
                        <a:cs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gn="ctr">
                        <a:lnSpc>
                          <a:spcPct val="115000"/>
                        </a:lnSpc>
                        <a:spcAft>
                          <a:spcPts val="0"/>
                        </a:spcAft>
                      </a:pPr>
                      <a:r>
                        <a:rPr lang="fr-FR" sz="1200" b="1" u="sng" dirty="0" smtClean="0">
                          <a:solidFill>
                            <a:srgbClr val="000000"/>
                          </a:solidFill>
                          <a:latin typeface="Calibri"/>
                          <a:ea typeface="Times New Roman"/>
                          <a:cs typeface="Times New Roman"/>
                        </a:rPr>
                        <a:t>NOTE </a:t>
                      </a:r>
                      <a:r>
                        <a:rPr lang="fr-FR" sz="1200" b="1" u="sng" dirty="0">
                          <a:solidFill>
                            <a:srgbClr val="000000"/>
                          </a:solidFill>
                          <a:latin typeface="Calibri"/>
                          <a:ea typeface="Times New Roman"/>
                          <a:cs typeface="Times New Roman"/>
                        </a:rPr>
                        <a:t>/12</a:t>
                      </a:r>
                      <a:endParaRPr lang="fr-FR" sz="1100" dirty="0">
                        <a:latin typeface="Calibri"/>
                        <a:ea typeface="Calibri"/>
                        <a:cs typeface="Times New Roman"/>
                      </a:endParaRPr>
                    </a:p>
                  </a:txBody>
                  <a:tcPr marL="44450" marR="44450" marT="0" marB="0" anchor="ctr">
                    <a:lnL>
                      <a:noFill/>
                    </a:lnL>
                    <a:lnR>
                      <a:noFill/>
                    </a:lnR>
                    <a:lnT>
                      <a:noFill/>
                    </a:lnT>
                    <a:lnB>
                      <a:noFill/>
                    </a:lnB>
                    <a:solidFill>
                      <a:srgbClr val="FFFFFF"/>
                    </a:solidFill>
                  </a:tcPr>
                </a:tc>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gn="ctr">
                        <a:lnSpc>
                          <a:spcPct val="115000"/>
                        </a:lnSpc>
                        <a:spcAft>
                          <a:spcPts val="0"/>
                        </a:spcAft>
                      </a:pPr>
                      <a:r>
                        <a:rPr lang="fr-FR" sz="1100" b="1" u="sng" dirty="0" smtClean="0">
                          <a:solidFill>
                            <a:srgbClr val="000000"/>
                          </a:solidFill>
                          <a:latin typeface="Calibri"/>
                          <a:ea typeface="Times New Roman"/>
                          <a:cs typeface="Times New Roman"/>
                        </a:rPr>
                        <a:t>INDICE D’EFFICACITE</a:t>
                      </a:r>
                      <a:endParaRPr lang="fr-FR" sz="1100" dirty="0">
                        <a:latin typeface="Calibri"/>
                        <a:ea typeface="Calibri"/>
                        <a:cs typeface="Times New Roman"/>
                      </a:endParaRPr>
                    </a:p>
                  </a:txBody>
                  <a:tcPr marL="44450" marR="44450" marT="0" marB="0" anchor="b">
                    <a:lnL>
                      <a:noFill/>
                    </a:lnL>
                    <a:lnR>
                      <a:noFill/>
                    </a:lnR>
                    <a:lnT>
                      <a:noFill/>
                    </a:lnT>
                    <a:lnB>
                      <a:noFill/>
                    </a:lnB>
                    <a:solidFill>
                      <a:srgbClr val="FFFFFF"/>
                    </a:solidFill>
                  </a:tcPr>
                </a:tc>
              </a:tr>
              <a:tr h="106409">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spcAft>
                          <a:spcPts val="0"/>
                        </a:spcAft>
                      </a:pPr>
                      <a:endParaRPr lang="fr-FR" sz="1000">
                        <a:solidFill>
                          <a:srgbClr val="000000"/>
                        </a:solidFill>
                        <a:latin typeface="Calibri"/>
                        <a:ea typeface="Times New Roman"/>
                        <a:cs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spcAft>
                          <a:spcPts val="0"/>
                        </a:spcAft>
                      </a:pPr>
                      <a:endParaRPr lang="fr-FR" sz="1100">
                        <a:latin typeface="Calibri"/>
                        <a:ea typeface="Calibri"/>
                        <a:cs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pPr>
                      <a:endParaRPr lang="fr-FR" sz="1100">
                        <a:latin typeface="Calibri"/>
                        <a:ea typeface="Times New Roman"/>
                      </a:endParaRPr>
                    </a:p>
                  </a:txBody>
                  <a:tcPr marL="44450" marR="44450" marT="0" marB="0" anchor="b">
                    <a:lnL>
                      <a:noFill/>
                    </a:lnL>
                    <a:lnR>
                      <a:noFill/>
                    </a:lnR>
                    <a:lnT>
                      <a:noFill/>
                    </a:lnT>
                    <a:lnB>
                      <a:noFill/>
                    </a:lnB>
                    <a:solidFill>
                      <a:srgbClr val="FFFFFF"/>
                    </a:solidFill>
                  </a:tcPr>
                </a:tc>
                <a:tc>
                  <a:txBody>
                    <a:bodyPr/>
                    <a:lstStyle/>
                    <a:p>
                      <a:pPr>
                        <a:lnSpc>
                          <a:spcPct val="115000"/>
                        </a:lnSpc>
                        <a:spcAft>
                          <a:spcPts val="0"/>
                        </a:spcAft>
                      </a:pPr>
                      <a:endParaRPr lang="fr-FR" sz="1100" dirty="0">
                        <a:latin typeface="Calibri"/>
                        <a:ea typeface="Calibri"/>
                        <a:cs typeface="Times New Roman"/>
                      </a:endParaRPr>
                    </a:p>
                  </a:txBody>
                  <a:tcPr marL="44450" marR="44450" marT="0" marB="0" anchor="b">
                    <a:lnL>
                      <a:noFill/>
                    </a:lnL>
                    <a:lnR>
                      <a:noFill/>
                    </a:lnR>
                    <a:lnT>
                      <a:noFill/>
                    </a:lnT>
                    <a:lnB>
                      <a:noFill/>
                    </a:lnB>
                    <a:solidFill>
                      <a:srgbClr val="FFFFFF"/>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S3 T3</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12</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smtClean="0">
                          <a:solidFill>
                            <a:srgbClr val="000000"/>
                          </a:solidFill>
                          <a:latin typeface="Calibri"/>
                          <a:ea typeface="Times New Roman"/>
                          <a:cs typeface="Times New Roman"/>
                        </a:rPr>
                        <a:t>2,6        </a:t>
                      </a:r>
                      <a:r>
                        <a:rPr lang="fr-FR" sz="1000" b="1" dirty="0">
                          <a:solidFill>
                            <a:srgbClr val="000000"/>
                          </a:solidFill>
                          <a:latin typeface="Calibri"/>
                          <a:ea typeface="Times New Roman"/>
                          <a:cs typeface="Times New Roman"/>
                        </a:rPr>
                        <a:t>et +</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dirty="0">
                          <a:solidFill>
                            <a:srgbClr val="000000"/>
                          </a:solidFill>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a:solidFill>
                            <a:srgbClr val="000000"/>
                          </a:solidFill>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S3 T2</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10</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smtClean="0">
                          <a:solidFill>
                            <a:srgbClr val="000000"/>
                          </a:solidFill>
                          <a:latin typeface="Calibri"/>
                          <a:ea typeface="Times New Roman"/>
                          <a:cs typeface="Times New Roman"/>
                        </a:rPr>
                        <a:t>2.4</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a:solidFill>
                            <a:srgbClr val="000000"/>
                          </a:solidFill>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S2 T3</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9</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dirty="0">
                          <a:solidFill>
                            <a:srgbClr val="000000"/>
                          </a:solidFill>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smtClean="0">
                          <a:solidFill>
                            <a:srgbClr val="000000"/>
                          </a:solidFill>
                          <a:latin typeface="Calibri"/>
                          <a:ea typeface="Times New Roman"/>
                          <a:cs typeface="Times New Roman"/>
                        </a:rPr>
                        <a:t>2.2</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a:solidFill>
                            <a:srgbClr val="000000"/>
                          </a:solidFill>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66FF66"/>
                    </a:solidFill>
                  </a:tcPr>
                </a:tc>
              </a:tr>
              <a:tr h="240172">
                <a:tc>
                  <a:txBody>
                    <a:bodyPr/>
                    <a:lstStyle/>
                    <a:p>
                      <a:pPr algn="r">
                        <a:lnSpc>
                          <a:spcPct val="115000"/>
                        </a:lnSpc>
                        <a:spcAft>
                          <a:spcPts val="0"/>
                        </a:spcAft>
                      </a:pPr>
                      <a:r>
                        <a:rPr lang="fr-FR" sz="1000" b="1">
                          <a:solidFill>
                            <a:srgbClr val="000000"/>
                          </a:solidFill>
                          <a:latin typeface="Calibri"/>
                          <a:ea typeface="Times New Roman"/>
                          <a:cs typeface="Times New Roman"/>
                        </a:rPr>
                        <a:t>S2  T2</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a:solidFill>
                            <a:srgbClr val="000000"/>
                          </a:solidFill>
                          <a:latin typeface="Calibri"/>
                          <a:ea typeface="Times New Roman"/>
                          <a:cs typeface="Times New Roman"/>
                        </a:rPr>
                        <a:t>8</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a:solidFill>
                            <a:srgbClr val="000000"/>
                          </a:solidFill>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66FF66"/>
                    </a:solidFill>
                  </a:tcPr>
                </a:tc>
                <a:tc>
                  <a:txBody>
                    <a:bodyPr/>
                    <a:lstStyle/>
                    <a:p>
                      <a:pPr>
                        <a:lnSpc>
                          <a:spcPct val="115000"/>
                        </a:lnSpc>
                        <a:spcAft>
                          <a:spcPts val="0"/>
                        </a:spcAft>
                      </a:pPr>
                      <a:r>
                        <a:rPr lang="fr-FR" sz="1000" b="1" dirty="0" smtClean="0">
                          <a:solidFill>
                            <a:srgbClr val="000000"/>
                          </a:solidFill>
                          <a:latin typeface="Calibri"/>
                          <a:ea typeface="Times New Roman"/>
                          <a:cs typeface="Times New Roman"/>
                        </a:rPr>
                        <a:t>2</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66FF66"/>
                    </a:solidFill>
                  </a:tcPr>
                </a:tc>
              </a:tr>
              <a:tr h="240172">
                <a:tc>
                  <a:txBody>
                    <a:bodyPr/>
                    <a:lstStyle/>
                    <a:p>
                      <a:pPr algn="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dirty="0">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r>
              <a:tr h="240172">
                <a:tc>
                  <a:txBody>
                    <a:bodyPr/>
                    <a:lstStyle/>
                    <a:p>
                      <a:pPr algn="r">
                        <a:lnSpc>
                          <a:spcPct val="115000"/>
                        </a:lnSpc>
                        <a:spcAft>
                          <a:spcPts val="0"/>
                        </a:spcAft>
                      </a:pPr>
                      <a:r>
                        <a:rPr lang="fr-FR" sz="1000" b="1">
                          <a:latin typeface="Calibri"/>
                          <a:ea typeface="Times New Roman"/>
                          <a:cs typeface="Times New Roman"/>
                        </a:rPr>
                        <a:t>S2 T1</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a:latin typeface="Calibri"/>
                          <a:ea typeface="Times New Roman"/>
                          <a:cs typeface="Times New Roman"/>
                        </a:rPr>
                        <a:t>7</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dirty="0" smtClean="0">
                          <a:latin typeface="Calibri"/>
                          <a:ea typeface="Calibri"/>
                          <a:cs typeface="Times New Roman"/>
                        </a:rPr>
                        <a:t>1,8</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r>
              <a:tr h="240172">
                <a:tc>
                  <a:txBody>
                    <a:bodyPr/>
                    <a:lstStyle/>
                    <a:p>
                      <a:pPr algn="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dirty="0">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r>
              <a:tr h="240172">
                <a:tc>
                  <a:txBody>
                    <a:bodyPr/>
                    <a:lstStyle/>
                    <a:p>
                      <a:pPr algn="r">
                        <a:lnSpc>
                          <a:spcPct val="115000"/>
                        </a:lnSpc>
                        <a:spcAft>
                          <a:spcPts val="0"/>
                        </a:spcAft>
                      </a:pPr>
                      <a:r>
                        <a:rPr lang="fr-FR" sz="1000" b="1">
                          <a:latin typeface="Calibri"/>
                          <a:ea typeface="Times New Roman"/>
                          <a:cs typeface="Times New Roman"/>
                        </a:rPr>
                        <a:t>S1 T3</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a:latin typeface="Calibri"/>
                          <a:ea typeface="Times New Roman"/>
                          <a:cs typeface="Times New Roman"/>
                        </a:rPr>
                        <a:t>6</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dirty="0" smtClean="0">
                          <a:latin typeface="Calibri"/>
                          <a:ea typeface="Times New Roman"/>
                          <a:cs typeface="Times New Roman"/>
                        </a:rPr>
                        <a:t>1.6</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r>
              <a:tr h="240172">
                <a:tc>
                  <a:txBody>
                    <a:bodyPr/>
                    <a:lstStyle/>
                    <a:p>
                      <a:pPr algn="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CC00"/>
                    </a:solidFill>
                  </a:tcPr>
                </a:tc>
                <a:tc>
                  <a:txBody>
                    <a:bodyPr/>
                    <a:lstStyle/>
                    <a:p>
                      <a:pPr>
                        <a:lnSpc>
                          <a:spcPct val="115000"/>
                        </a:lnSpc>
                        <a:spcAft>
                          <a:spcPts val="0"/>
                        </a:spcAft>
                      </a:pPr>
                      <a:r>
                        <a:rPr lang="fr-FR" sz="1000" b="1" dirty="0">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r>
              <a:tr h="240172">
                <a:tc>
                  <a:txBody>
                    <a:bodyPr/>
                    <a:lstStyle/>
                    <a:p>
                      <a:pPr algn="r">
                        <a:lnSpc>
                          <a:spcPct val="115000"/>
                        </a:lnSpc>
                        <a:spcAft>
                          <a:spcPts val="0"/>
                        </a:spcAft>
                      </a:pPr>
                      <a:r>
                        <a:rPr lang="fr-FR" sz="1000" b="1">
                          <a:latin typeface="Calibri"/>
                          <a:ea typeface="Times New Roman"/>
                          <a:cs typeface="Times New Roman"/>
                        </a:rPr>
                        <a:t>S1 T2</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b="1">
                          <a:latin typeface="Calibri"/>
                          <a:ea typeface="Times New Roman"/>
                          <a:cs typeface="Times New Roman"/>
                        </a:rPr>
                        <a:t>4</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b="1" dirty="0" smtClean="0">
                          <a:latin typeface="Calibri"/>
                          <a:ea typeface="Times New Roman"/>
                          <a:cs typeface="Times New Roman"/>
                        </a:rPr>
                        <a:t>1.4</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r>
              <a:tr h="240172">
                <a:tc>
                  <a:txBody>
                    <a:bodyPr/>
                    <a:lstStyle/>
                    <a:p>
                      <a:pPr algn="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b="1">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b="1" dirty="0">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r>
              <a:tr h="240172">
                <a:tc>
                  <a:txBody>
                    <a:bodyPr/>
                    <a:lstStyle/>
                    <a:p>
                      <a:pPr algn="r">
                        <a:lnSpc>
                          <a:spcPct val="115000"/>
                        </a:lnSpc>
                        <a:spcAft>
                          <a:spcPts val="0"/>
                        </a:spcAft>
                      </a:pPr>
                      <a:r>
                        <a:rPr lang="fr-FR" sz="1000" b="1">
                          <a:latin typeface="Calibri"/>
                          <a:ea typeface="Times New Roman"/>
                          <a:cs typeface="Times New Roman"/>
                        </a:rPr>
                        <a:t>S1 T1</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b="1">
                          <a:latin typeface="Calibri"/>
                          <a:ea typeface="Times New Roman"/>
                          <a:cs typeface="Times New Roman"/>
                        </a:rPr>
                        <a:t>3</a:t>
                      </a:r>
                      <a:endParaRPr lang="fr-FR" sz="110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b="1" dirty="0" smtClean="0">
                          <a:latin typeface="Calibri"/>
                          <a:ea typeface="Times New Roman"/>
                          <a:cs typeface="Times New Roman"/>
                        </a:rPr>
                        <a:t>1,2         </a:t>
                      </a:r>
                      <a:r>
                        <a:rPr lang="fr-FR" sz="1000" b="1" dirty="0">
                          <a:latin typeface="Calibri"/>
                          <a:ea typeface="Times New Roman"/>
                          <a:cs typeface="Times New Roman"/>
                        </a:rPr>
                        <a:t>et -</a:t>
                      </a:r>
                      <a:endParaRPr lang="fr-FR" sz="1100" dirty="0">
                        <a:latin typeface="Calibri"/>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r>
              <a:tr h="240172">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gn="ct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a:latin typeface="Calibri"/>
                          <a:ea typeface="Times New Roman"/>
                          <a:cs typeface="Times New Roman"/>
                        </a:rPr>
                        <a:t> </a:t>
                      </a:r>
                      <a:endParaRPr lang="fr-FR" sz="1100">
                        <a:latin typeface="Calibri"/>
                        <a:ea typeface="Calibri"/>
                        <a:cs typeface="Times New Roman"/>
                      </a:endParaRPr>
                    </a:p>
                  </a:txBody>
                  <a:tcPr marL="44450" marR="44450" marT="0" marB="0" anchor="b">
                    <a:lnL>
                      <a:noFill/>
                    </a:lnL>
                    <a:lnR>
                      <a:noFill/>
                    </a:lnR>
                    <a:lnT>
                      <a:noFill/>
                    </a:lnT>
                    <a:lnB>
                      <a:noFill/>
                    </a:lnB>
                    <a:solidFill>
                      <a:srgbClr val="FF0000"/>
                    </a:solidFill>
                  </a:tcPr>
                </a:tc>
                <a:tc>
                  <a:txBody>
                    <a:bodyPr/>
                    <a:lstStyle/>
                    <a:p>
                      <a:pPr>
                        <a:lnSpc>
                          <a:spcPct val="115000"/>
                        </a:lnSpc>
                        <a:spcAft>
                          <a:spcPts val="0"/>
                        </a:spcAft>
                      </a:pPr>
                      <a:r>
                        <a:rPr lang="fr-FR" sz="1000" dirty="0">
                          <a:latin typeface="Calibri"/>
                          <a:ea typeface="Times New Roman"/>
                          <a:cs typeface="Times New Roman"/>
                        </a:rPr>
                        <a:t> </a:t>
                      </a:r>
                      <a:endParaRPr lang="fr-FR" sz="1100" dirty="0">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r>
            </a:tbl>
          </a:graphicData>
        </a:graphic>
      </p:graphicFrame>
      <p:cxnSp>
        <p:nvCxnSpPr>
          <p:cNvPr id="14" name="Connecteur droit 13"/>
          <p:cNvCxnSpPr/>
          <p:nvPr/>
        </p:nvCxnSpPr>
        <p:spPr>
          <a:xfrm>
            <a:off x="2928938" y="2214563"/>
            <a:ext cx="4929187" cy="192881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rot="5400000">
            <a:off x="1108076" y="3749675"/>
            <a:ext cx="3643312" cy="1587"/>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rot="5400000">
            <a:off x="6037263" y="3749675"/>
            <a:ext cx="3643312"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rot="5400000">
            <a:off x="3036888" y="3749675"/>
            <a:ext cx="3643312"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Explosion 1 16"/>
          <p:cNvSpPr/>
          <p:nvPr/>
        </p:nvSpPr>
        <p:spPr>
          <a:xfrm>
            <a:off x="3357563" y="2428875"/>
            <a:ext cx="3429000" cy="291465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dirty="0"/>
              <a:t>CAS N° 3</a:t>
            </a:r>
          </a:p>
          <a:p>
            <a:pPr algn="ctr" fontAlgn="auto">
              <a:spcBef>
                <a:spcPts val="0"/>
              </a:spcBef>
              <a:spcAft>
                <a:spcPts val="0"/>
              </a:spcAft>
              <a:defRPr/>
            </a:pPr>
            <a:r>
              <a:rPr lang="fr-FR" dirty="0"/>
              <a:t>Elève en S3T3 avec un indice d’efficacité de 1,8</a:t>
            </a:r>
          </a:p>
          <a:p>
            <a:pPr algn="ctr" fontAlgn="auto">
              <a:spcBef>
                <a:spcPts val="0"/>
              </a:spcBef>
              <a:spcAft>
                <a:spcPts val="0"/>
              </a:spcAft>
              <a:defRPr/>
            </a:pPr>
            <a:endParaRPr lang="fr-FR" dirty="0"/>
          </a:p>
        </p:txBody>
      </p:sp>
      <p:sp>
        <p:nvSpPr>
          <p:cNvPr id="20" name="Ruban vers le haut 19"/>
          <p:cNvSpPr/>
          <p:nvPr/>
        </p:nvSpPr>
        <p:spPr>
          <a:xfrm>
            <a:off x="3276600" y="3357563"/>
            <a:ext cx="3571875" cy="1643062"/>
          </a:xfrm>
          <a:prstGeom prst="ribbon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dirty="0"/>
              <a:t>NOTE</a:t>
            </a:r>
          </a:p>
          <a:p>
            <a:pPr algn="ctr" fontAlgn="auto">
              <a:spcBef>
                <a:spcPts val="0"/>
              </a:spcBef>
              <a:spcAft>
                <a:spcPts val="0"/>
              </a:spcAft>
              <a:defRPr/>
            </a:pPr>
            <a:r>
              <a:rPr lang="fr-FR" dirty="0"/>
              <a:t>9.5/12</a:t>
            </a:r>
          </a:p>
          <a:p>
            <a:pPr algn="ctr" fontAlgn="auto">
              <a:spcBef>
                <a:spcPts val="0"/>
              </a:spcBef>
              <a:spcAft>
                <a:spcPts val="0"/>
              </a:spcAft>
              <a:defRPr/>
            </a:pPr>
            <a:r>
              <a:rPr lang="fr-FR" dirty="0"/>
              <a:t>COMPETENCE</a:t>
            </a:r>
          </a:p>
          <a:p>
            <a:pPr algn="ctr" fontAlgn="auto">
              <a:spcBef>
                <a:spcPts val="0"/>
              </a:spcBef>
              <a:spcAft>
                <a:spcPts val="0"/>
              </a:spcAft>
              <a:defRPr/>
            </a:pPr>
            <a:r>
              <a:rPr lang="fr-FR" dirty="0"/>
              <a:t>ACQUISE</a:t>
            </a:r>
          </a:p>
        </p:txBody>
      </p:sp>
      <p:sp>
        <p:nvSpPr>
          <p:cNvPr id="10" name="ZoneTexte 11"/>
          <p:cNvSpPr txBox="1">
            <a:spLocks noChangeArrowheads="1"/>
          </p:cNvSpPr>
          <p:nvPr/>
        </p:nvSpPr>
        <p:spPr bwMode="auto">
          <a:xfrm>
            <a:off x="673100" y="285750"/>
            <a:ext cx="8470900" cy="954088"/>
          </a:xfrm>
          <a:prstGeom prst="rect">
            <a:avLst/>
          </a:prstGeom>
          <a:noFill/>
          <a:ln w="9525">
            <a:noFill/>
            <a:miter lim="800000"/>
            <a:headEnd/>
            <a:tailEnd/>
          </a:ln>
        </p:spPr>
        <p:txBody>
          <a:bodyPr wrap="none">
            <a:spAutoFit/>
          </a:bodyPr>
          <a:lstStyle/>
          <a:p>
            <a:pPr>
              <a:defRPr/>
            </a:pPr>
            <a:r>
              <a:rPr lang="fr-FR" sz="2800" b="1" u="sng" dirty="0">
                <a:solidFill>
                  <a:schemeClr val="accent2">
                    <a:lumMod val="60000"/>
                    <a:lumOff val="40000"/>
                  </a:schemeClr>
                </a:solidFill>
                <a:effectLst>
                  <a:outerShdw blurRad="38100" dist="38100" dir="2700000" algn="tl">
                    <a:srgbClr val="000000">
                      <a:alpha val="43137"/>
                    </a:srgbClr>
                  </a:outerShdw>
                </a:effectLst>
                <a:latin typeface="Gill Sans MT" pitchFamily="34" charset="0"/>
              </a:rPr>
              <a:t>EVALUATION DE LA COMPETENCE MOTRICE</a:t>
            </a:r>
          </a:p>
          <a:p>
            <a:pPr algn="ctr">
              <a:defRPr/>
            </a:pPr>
            <a:r>
              <a:rPr lang="fr-FR" sz="2800" b="1" u="sng" dirty="0">
                <a:effectLst>
                  <a:outerShdw blurRad="38100" dist="38100" dir="2700000" algn="tl">
                    <a:srgbClr val="000000">
                      <a:alpha val="43137"/>
                    </a:srgbClr>
                  </a:outerShdw>
                </a:effectLst>
                <a:latin typeface="Gill Sans MT" pitchFamily="34" charset="0"/>
              </a:rPr>
              <a:t>CAS N° 3</a:t>
            </a:r>
          </a:p>
        </p:txBody>
      </p:sp>
      <p:sp>
        <p:nvSpPr>
          <p:cNvPr id="11" name="ZoneTexte 10"/>
          <p:cNvSpPr txBox="1"/>
          <p:nvPr/>
        </p:nvSpPr>
        <p:spPr>
          <a:xfrm>
            <a:off x="5141879" y="6488668"/>
            <a:ext cx="4002121" cy="369332"/>
          </a:xfrm>
          <a:prstGeom prst="rect">
            <a:avLst/>
          </a:prstGeom>
          <a:noFill/>
        </p:spPr>
        <p:txBody>
          <a:bodyPr wrap="none" rtlCol="0">
            <a:spAutoFit/>
          </a:bodyPr>
          <a:lstStyle/>
          <a:p>
            <a:r>
              <a:rPr lang="fr-FR" dirty="0" smtClean="0"/>
              <a:t>B. </a:t>
            </a:r>
            <a:r>
              <a:rPr lang="fr-FR" dirty="0" err="1" smtClean="0"/>
              <a:t>Bachelart</a:t>
            </a:r>
            <a:r>
              <a:rPr lang="fr-FR" dirty="0" smtClean="0"/>
              <a:t> et P. Perrin, Forum 2012</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par>
                                <p:cTn id="8" presetID="5" presetClass="entr" presetSubtype="1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checkerboard(across)">
                                      <p:cBhvr>
                                        <p:cTn id="10" dur="500"/>
                                        <p:tgtEl>
                                          <p:spTgt spid="15"/>
                                        </p:tgtEl>
                                      </p:cBhvr>
                                    </p:animEffect>
                                  </p:childTnLst>
                                </p:cTn>
                              </p:par>
                              <p:par>
                                <p:cTn id="11" presetID="5" presetClass="entr" presetSubtype="1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checkerboard(across)">
                                      <p:cBhvr>
                                        <p:cTn id="13" dur="500"/>
                                        <p:tgtEl>
                                          <p:spTgt spid="16"/>
                                        </p:tgtEl>
                                      </p:cBhvr>
                                    </p:animEffect>
                                  </p:childTnLst>
                                </p:cTn>
                              </p:par>
                              <p:par>
                                <p:cTn id="14" presetID="5" presetClass="entr" presetSubtype="10"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checkerboard(across)">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checkerboard(across)">
                                      <p:cBhvr>
                                        <p:cTn id="21" dur="500"/>
                                        <p:tgtEl>
                                          <p:spTgt spid="17"/>
                                        </p:tgtEl>
                                      </p:cBhvr>
                                    </p:animEffec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checkerboard(across)">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checkerboard(across)">
                                      <p:cBhvr>
                                        <p:cTn id="3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1357313" y="2736850"/>
            <a:ext cx="7072312" cy="1016000"/>
          </a:xfrm>
          <a:prstGeom prst="rect">
            <a:avLst/>
          </a:prstGeom>
          <a:noFill/>
          <a:ln w="9525">
            <a:noFill/>
            <a:miter lim="800000"/>
            <a:headEnd/>
            <a:tailEnd/>
          </a:ln>
        </p:spPr>
        <p:txBody>
          <a:bodyPr>
            <a:spAutoFit/>
          </a:bodyPr>
          <a:lstStyle/>
          <a:p>
            <a:r>
              <a:rPr lang="fr-FR" sz="2400">
                <a:hlinkClick r:id="rId2" action="ppaction://hlinkfile"/>
              </a:rPr>
              <a:t>Fiche d’évaluation profs élèves.doc </a:t>
            </a:r>
            <a:r>
              <a:rPr lang="fr-FR">
                <a:hlinkClick r:id="rId2" action="ppaction://hlinkfile"/>
              </a:rPr>
              <a:t>: </a:t>
            </a:r>
            <a:r>
              <a:rPr lang="fr-FR"/>
              <a:t>objectif d’exhaustivité mais de simplicité</a:t>
            </a:r>
            <a:br>
              <a:rPr lang="fr-FR"/>
            </a:br>
            <a:endParaRPr lang="fr-FR"/>
          </a:p>
        </p:txBody>
      </p:sp>
      <p:sp>
        <p:nvSpPr>
          <p:cNvPr id="3" name="ZoneTexte 2"/>
          <p:cNvSpPr txBox="1"/>
          <p:nvPr/>
        </p:nvSpPr>
        <p:spPr>
          <a:xfrm>
            <a:off x="5141879" y="6488668"/>
            <a:ext cx="4002121" cy="369332"/>
          </a:xfrm>
          <a:prstGeom prst="rect">
            <a:avLst/>
          </a:prstGeom>
          <a:noFill/>
        </p:spPr>
        <p:txBody>
          <a:bodyPr wrap="none" rtlCol="0">
            <a:spAutoFit/>
          </a:bodyPr>
          <a:lstStyle/>
          <a:p>
            <a:r>
              <a:rPr lang="fr-FR" dirty="0" smtClean="0"/>
              <a:t>B. </a:t>
            </a:r>
            <a:r>
              <a:rPr lang="fr-FR" dirty="0" err="1" smtClean="0"/>
              <a:t>Bachelart</a:t>
            </a:r>
            <a:r>
              <a:rPr lang="fr-FR" dirty="0" smtClean="0"/>
              <a:t> et P. Perrin, Forum 2012</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644525" y="0"/>
            <a:ext cx="7869238" cy="461963"/>
          </a:xfrm>
          <a:prstGeom prst="rect">
            <a:avLst/>
          </a:prstGeom>
          <a:noFill/>
          <a:ln w="9525">
            <a:noFill/>
            <a:miter lim="800000"/>
            <a:headEnd/>
            <a:tailEnd/>
          </a:ln>
        </p:spPr>
        <p:txBody>
          <a:bodyPr wrap="none">
            <a:spAutoFit/>
          </a:bodyPr>
          <a:lstStyle/>
          <a:p>
            <a:pPr algn="ctr">
              <a:defRPr/>
            </a:pPr>
            <a:r>
              <a:rPr lang="fr-FR" sz="2400" b="1" dirty="0">
                <a:solidFill>
                  <a:srgbClr val="FFC000"/>
                </a:solidFill>
                <a:effectLst>
                  <a:outerShdw blurRad="38100" dist="38100" dir="2700000" algn="tl">
                    <a:srgbClr val="000000">
                      <a:alpha val="43137"/>
                    </a:srgbClr>
                  </a:outerShdw>
                </a:effectLst>
                <a:latin typeface="Book Antiqua" pitchFamily="18" charset="0"/>
              </a:rPr>
              <a:t>FORME DE PRATIQUE, SOCLE COMMUN ET C.M.S</a:t>
            </a:r>
          </a:p>
        </p:txBody>
      </p:sp>
      <p:sp>
        <p:nvSpPr>
          <p:cNvPr id="7" name="Ellipse 6"/>
          <p:cNvSpPr/>
          <p:nvPr/>
        </p:nvSpPr>
        <p:spPr>
          <a:xfrm>
            <a:off x="3143250" y="2286000"/>
            <a:ext cx="2928938" cy="228600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000" u="sng" dirty="0">
                <a:solidFill>
                  <a:schemeClr val="tx1"/>
                </a:solidFill>
                <a:latin typeface="Comic Sans MS" pitchFamily="66" charset="0"/>
              </a:rPr>
              <a:t>FORME DE PRATIQUE </a:t>
            </a:r>
            <a:r>
              <a:rPr lang="fr-FR" sz="2000" dirty="0">
                <a:solidFill>
                  <a:schemeClr val="tx1"/>
                </a:solidFill>
                <a:latin typeface="Comic Sans MS" pitchFamily="66" charset="0"/>
              </a:rPr>
              <a:t>:</a:t>
            </a:r>
          </a:p>
          <a:p>
            <a:pPr algn="ctr" fontAlgn="auto">
              <a:spcBef>
                <a:spcPts val="0"/>
              </a:spcBef>
              <a:spcAft>
                <a:spcPts val="0"/>
              </a:spcAft>
              <a:defRPr/>
            </a:pPr>
            <a:r>
              <a:rPr lang="fr-FR" sz="2000" dirty="0">
                <a:solidFill>
                  <a:schemeClr val="bg1"/>
                </a:solidFill>
                <a:latin typeface="Comic Sans MS" pitchFamily="66" charset="0"/>
              </a:rPr>
              <a:t>5-4-3-2-1</a:t>
            </a:r>
          </a:p>
        </p:txBody>
      </p:sp>
      <p:sp>
        <p:nvSpPr>
          <p:cNvPr id="8" name="Flèche droite 7"/>
          <p:cNvSpPr/>
          <p:nvPr/>
        </p:nvSpPr>
        <p:spPr>
          <a:xfrm>
            <a:off x="6159500" y="3160713"/>
            <a:ext cx="692150" cy="6429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9" name="Rectangle 8"/>
          <p:cNvSpPr/>
          <p:nvPr/>
        </p:nvSpPr>
        <p:spPr>
          <a:xfrm>
            <a:off x="6929438" y="2786063"/>
            <a:ext cx="2214562" cy="1714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u="sng" dirty="0">
                <a:solidFill>
                  <a:schemeClr val="tx1"/>
                </a:solidFill>
              </a:rPr>
              <a:t>C.M.S 2</a:t>
            </a:r>
            <a:r>
              <a:rPr lang="fr-FR" dirty="0">
                <a:solidFill>
                  <a:schemeClr val="bg1"/>
                </a:solidFill>
              </a:rPr>
              <a:t> Organiser et Assumer des rôles sociaux et des responsabilités (arbitre et observateur)</a:t>
            </a:r>
          </a:p>
        </p:txBody>
      </p:sp>
      <p:sp>
        <p:nvSpPr>
          <p:cNvPr id="10" name="Rectangle 9"/>
          <p:cNvSpPr/>
          <p:nvPr/>
        </p:nvSpPr>
        <p:spPr>
          <a:xfrm>
            <a:off x="0" y="2786063"/>
            <a:ext cx="2214563" cy="1714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u="sng" dirty="0">
                <a:solidFill>
                  <a:schemeClr val="tx1"/>
                </a:solidFill>
              </a:rPr>
              <a:t>C.M.S 1</a:t>
            </a:r>
            <a:r>
              <a:rPr lang="fr-FR" dirty="0">
                <a:solidFill>
                  <a:schemeClr val="bg1"/>
                </a:solidFill>
              </a:rPr>
              <a:t> Agir dans le respect de soi, des autres par l’appropriation des règles (gain loyal, arbitrage)</a:t>
            </a:r>
          </a:p>
        </p:txBody>
      </p:sp>
      <p:sp>
        <p:nvSpPr>
          <p:cNvPr id="11" name="Flèche droite 10"/>
          <p:cNvSpPr/>
          <p:nvPr/>
        </p:nvSpPr>
        <p:spPr>
          <a:xfrm rot="10800000">
            <a:off x="2286000" y="3143250"/>
            <a:ext cx="787400" cy="6429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5" name="Flèche droite 14"/>
          <p:cNvSpPr/>
          <p:nvPr/>
        </p:nvSpPr>
        <p:spPr>
          <a:xfrm rot="16200000">
            <a:off x="1118394" y="2058194"/>
            <a:ext cx="679450" cy="684212"/>
          </a:xfrm>
          <a:prstGeom prst="rightArrow">
            <a:avLst>
              <a:gd name="adj1" fmla="val 50000"/>
              <a:gd name="adj2" fmla="val 50000"/>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6" name="Rectangle 15"/>
          <p:cNvSpPr/>
          <p:nvPr/>
        </p:nvSpPr>
        <p:spPr>
          <a:xfrm>
            <a:off x="0" y="404813"/>
            <a:ext cx="4500563" cy="1584325"/>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400" u="sng" dirty="0">
                <a:latin typeface="Comic Sans MS" pitchFamily="66" charset="0"/>
              </a:rPr>
              <a:t>COMPETENCE 6</a:t>
            </a:r>
            <a:r>
              <a:rPr lang="fr-FR" sz="1400" dirty="0">
                <a:latin typeface="Comic Sans MS" pitchFamily="66" charset="0"/>
              </a:rPr>
              <a:t> LES COMPETENCES SOCIALES ET CIVIQUES</a:t>
            </a:r>
          </a:p>
          <a:p>
            <a:pPr algn="ctr" fontAlgn="auto">
              <a:spcBef>
                <a:spcPts val="0"/>
              </a:spcBef>
              <a:spcAft>
                <a:spcPts val="0"/>
              </a:spcAft>
              <a:defRPr/>
            </a:pPr>
            <a:r>
              <a:rPr lang="fr-FR" sz="1400" u="sng" dirty="0">
                <a:latin typeface="Comic Sans MS" pitchFamily="66" charset="0"/>
              </a:rPr>
              <a:t>DOMAINE</a:t>
            </a:r>
            <a:r>
              <a:rPr lang="fr-FR" sz="1400" dirty="0">
                <a:latin typeface="Comic Sans MS" pitchFamily="66" charset="0"/>
              </a:rPr>
              <a:t> : Avoir un comportement responsable</a:t>
            </a:r>
          </a:p>
          <a:p>
            <a:pPr algn="ctr" fontAlgn="auto">
              <a:spcBef>
                <a:spcPts val="0"/>
              </a:spcBef>
              <a:spcAft>
                <a:spcPts val="0"/>
              </a:spcAft>
              <a:defRPr/>
            </a:pPr>
            <a:r>
              <a:rPr lang="fr-FR" sz="1400" u="sng" dirty="0">
                <a:latin typeface="Comic Sans MS" pitchFamily="66" charset="0"/>
              </a:rPr>
              <a:t>ITEM 1</a:t>
            </a:r>
            <a:r>
              <a:rPr lang="fr-FR" sz="1400" dirty="0">
                <a:latin typeface="Comic Sans MS" pitchFamily="66" charset="0"/>
              </a:rPr>
              <a:t> : Respecter et mettre en œuvre les règles de vie collective</a:t>
            </a:r>
            <a:endParaRPr lang="fr-FR" sz="1600" dirty="0">
              <a:latin typeface="Comic Sans MS" pitchFamily="66" charset="0"/>
            </a:endParaRPr>
          </a:p>
        </p:txBody>
      </p:sp>
      <p:sp>
        <p:nvSpPr>
          <p:cNvPr id="18" name="Rectangle 17"/>
          <p:cNvSpPr/>
          <p:nvPr/>
        </p:nvSpPr>
        <p:spPr>
          <a:xfrm>
            <a:off x="4716463" y="404813"/>
            <a:ext cx="4427537" cy="1584325"/>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400" u="sng" dirty="0">
                <a:latin typeface="Comic Sans MS" pitchFamily="66" charset="0"/>
              </a:rPr>
              <a:t>COMPETENCE 7</a:t>
            </a:r>
            <a:r>
              <a:rPr lang="fr-FR" sz="1400" dirty="0">
                <a:latin typeface="Comic Sans MS" pitchFamily="66" charset="0"/>
              </a:rPr>
              <a:t> L’AUTONOMIE ET L’INIATIVE</a:t>
            </a:r>
          </a:p>
          <a:p>
            <a:pPr algn="ctr" fontAlgn="auto">
              <a:spcBef>
                <a:spcPts val="0"/>
              </a:spcBef>
              <a:spcAft>
                <a:spcPts val="0"/>
              </a:spcAft>
              <a:defRPr/>
            </a:pPr>
            <a:r>
              <a:rPr lang="fr-FR" sz="1400" u="sng" dirty="0">
                <a:latin typeface="Comic Sans MS" pitchFamily="66" charset="0"/>
              </a:rPr>
              <a:t>DOMAINE 3</a:t>
            </a:r>
            <a:r>
              <a:rPr lang="fr-FR" sz="1400" dirty="0">
                <a:latin typeface="Comic Sans MS" pitchFamily="66" charset="0"/>
              </a:rPr>
              <a:t>: Faire preuve d’initiative</a:t>
            </a:r>
          </a:p>
          <a:p>
            <a:pPr algn="ctr" fontAlgn="auto">
              <a:spcBef>
                <a:spcPts val="0"/>
              </a:spcBef>
              <a:spcAft>
                <a:spcPts val="0"/>
              </a:spcAft>
              <a:defRPr/>
            </a:pPr>
            <a:r>
              <a:rPr lang="fr-FR" sz="1400" u="sng" dirty="0">
                <a:latin typeface="Comic Sans MS" pitchFamily="66" charset="0"/>
              </a:rPr>
              <a:t>ITEM 4</a:t>
            </a:r>
            <a:r>
              <a:rPr lang="fr-FR" sz="1400" dirty="0">
                <a:latin typeface="Comic Sans MS" pitchFamily="66" charset="0"/>
              </a:rPr>
              <a:t> : Assumer des rôles, prendre des initiatives et des décisions</a:t>
            </a:r>
          </a:p>
          <a:p>
            <a:pPr algn="ctr" fontAlgn="auto">
              <a:spcBef>
                <a:spcPts val="0"/>
              </a:spcBef>
              <a:spcAft>
                <a:spcPts val="0"/>
              </a:spcAft>
              <a:defRPr/>
            </a:pPr>
            <a:r>
              <a:rPr lang="fr-FR" sz="1400" u="sng" dirty="0">
                <a:latin typeface="Comic Sans MS" pitchFamily="66" charset="0"/>
              </a:rPr>
              <a:t>ITEM 2</a:t>
            </a:r>
            <a:r>
              <a:rPr lang="fr-FR" sz="1400" dirty="0">
                <a:latin typeface="Comic Sans MS" pitchFamily="66" charset="0"/>
              </a:rPr>
              <a:t>: S’intégrer et coopérer dans un projet collectif</a:t>
            </a:r>
          </a:p>
        </p:txBody>
      </p:sp>
      <p:sp>
        <p:nvSpPr>
          <p:cNvPr id="19" name="Flèche droite 18"/>
          <p:cNvSpPr/>
          <p:nvPr/>
        </p:nvSpPr>
        <p:spPr>
          <a:xfrm rot="16200000">
            <a:off x="7311232" y="2058193"/>
            <a:ext cx="679450" cy="684213"/>
          </a:xfrm>
          <a:prstGeom prst="rightArrow">
            <a:avLst>
              <a:gd name="adj1" fmla="val 50000"/>
              <a:gd name="adj2" fmla="val 50000"/>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0" name="Flèche droite 19"/>
          <p:cNvSpPr/>
          <p:nvPr/>
        </p:nvSpPr>
        <p:spPr>
          <a:xfrm rot="5400000">
            <a:off x="4217194" y="4641057"/>
            <a:ext cx="679450" cy="684212"/>
          </a:xfrm>
          <a:prstGeom prst="rightArrow">
            <a:avLst>
              <a:gd name="adj1" fmla="val 50000"/>
              <a:gd name="adj2" fmla="val 50000"/>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1" name="Rectangle 20"/>
          <p:cNvSpPr/>
          <p:nvPr/>
        </p:nvSpPr>
        <p:spPr>
          <a:xfrm>
            <a:off x="0" y="5429250"/>
            <a:ext cx="9144000" cy="1095375"/>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fr-FR" u="sng" dirty="0">
                <a:solidFill>
                  <a:schemeClr val="tx1"/>
                </a:solidFill>
              </a:rPr>
              <a:t>C.M.S 3 </a:t>
            </a:r>
            <a:r>
              <a:rPr lang="fr-FR" dirty="0"/>
              <a:t>Se mettre en projet par l’identification, individuelle ou collective des conditions de l’action, de sa réussite ou de son échec pour élaborer un projet d’action et le mettre en </a:t>
            </a:r>
            <a:r>
              <a:rPr lang="fr-FR" dirty="0" err="1"/>
              <a:t>oeuvre</a:t>
            </a:r>
            <a:r>
              <a:rPr lang="fr-FR" dirty="0"/>
              <a:t>, raisonner avec logique et rigueur, apprécier l’efficacité de ses actions, développer sa</a:t>
            </a:r>
          </a:p>
          <a:p>
            <a:pPr>
              <a:defRPr/>
            </a:pPr>
            <a:r>
              <a:rPr lang="fr-FR" dirty="0"/>
              <a:t>persévérance.</a:t>
            </a:r>
            <a:endParaRPr lang="fr-FR" dirty="0">
              <a:latin typeface="Comic Sans MS" pitchFamily="66" charset="0"/>
            </a:endParaRPr>
          </a:p>
        </p:txBody>
      </p:sp>
      <p:sp>
        <p:nvSpPr>
          <p:cNvPr id="14" name="ZoneTexte 13"/>
          <p:cNvSpPr txBox="1"/>
          <p:nvPr/>
        </p:nvSpPr>
        <p:spPr>
          <a:xfrm>
            <a:off x="5141879" y="6488668"/>
            <a:ext cx="4002121" cy="369332"/>
          </a:xfrm>
          <a:prstGeom prst="rect">
            <a:avLst/>
          </a:prstGeom>
          <a:noFill/>
        </p:spPr>
        <p:txBody>
          <a:bodyPr wrap="none" rtlCol="0">
            <a:spAutoFit/>
          </a:bodyPr>
          <a:lstStyle/>
          <a:p>
            <a:r>
              <a:rPr lang="fr-FR" dirty="0" smtClean="0"/>
              <a:t>B. </a:t>
            </a:r>
            <a:r>
              <a:rPr lang="fr-FR" dirty="0" err="1" smtClean="0"/>
              <a:t>Bachelart</a:t>
            </a:r>
            <a:r>
              <a:rPr lang="fr-FR" dirty="0" smtClean="0"/>
              <a:t> et P. Perrin, Forum 2012</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heckerboard(across)">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checkerboard(across)">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heckerboard(across)">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heckerboard(across)">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checkerboard(across)">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checkerboard(across)">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checkerboard(across)">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checkerboard(across)">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checkerboard(across)">
                                      <p:cBhvr>
                                        <p:cTn id="5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5" grpId="0" animBg="1"/>
      <p:bldP spid="16" grpId="0" animBg="1"/>
      <p:bldP spid="18" grpId="0" animBg="1"/>
      <p:bldP spid="19" grpId="0" animBg="1"/>
      <p:bldP spid="20" grpId="0" animBg="1"/>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eaLnBrk="1" fontAlgn="auto" hangingPunct="1">
              <a:spcAft>
                <a:spcPts val="0"/>
              </a:spcAft>
              <a:defRPr/>
            </a:pPr>
            <a:r>
              <a:rPr lang="fr-FR" dirty="0" smtClean="0">
                <a:solidFill>
                  <a:schemeClr val="accent2">
                    <a:lumMod val="60000"/>
                    <a:lumOff val="40000"/>
                  </a:schemeClr>
                </a:solidFill>
              </a:rPr>
              <a:t>Cadre de l’intervention</a:t>
            </a:r>
            <a:endParaRPr lang="fr-FR" dirty="0">
              <a:solidFill>
                <a:schemeClr val="accent2">
                  <a:lumMod val="60000"/>
                  <a:lumOff val="40000"/>
                </a:schemeClr>
              </a:solidFill>
            </a:endParaRPr>
          </a:p>
        </p:txBody>
      </p:sp>
      <p:sp>
        <p:nvSpPr>
          <p:cNvPr id="3" name="Espace réservé du contenu 2"/>
          <p:cNvSpPr>
            <a:spLocks noGrp="1"/>
          </p:cNvSpPr>
          <p:nvPr>
            <p:ph idx="1"/>
          </p:nvPr>
        </p:nvSpPr>
        <p:spPr>
          <a:xfrm>
            <a:off x="1000125" y="1773238"/>
            <a:ext cx="7785100" cy="554037"/>
          </a:xfrm>
        </p:spPr>
        <p:txBody>
          <a:bodyPr>
            <a:normAutofit fontScale="85000" lnSpcReduction="10000"/>
          </a:bodyPr>
          <a:lstStyle/>
          <a:p>
            <a:pPr marL="365760" indent="-283464" algn="just" eaLnBrk="1" fontAlgn="auto" hangingPunct="1">
              <a:spcAft>
                <a:spcPts val="0"/>
              </a:spcAft>
              <a:buFont typeface="Wingdings 2"/>
              <a:buNone/>
              <a:defRPr/>
            </a:pPr>
            <a:r>
              <a:rPr lang="fr-FR" dirty="0" smtClean="0">
                <a:solidFill>
                  <a:srgbClr val="00B0F0"/>
                </a:solidFill>
                <a:latin typeface="+mj-lt"/>
              </a:rPr>
              <a:t>1) La compétence attendue de N2 en Badminton</a:t>
            </a:r>
            <a:endParaRPr lang="fr-FR" dirty="0">
              <a:solidFill>
                <a:srgbClr val="00B0F0"/>
              </a:solidFill>
              <a:latin typeface="+mj-lt"/>
            </a:endParaRPr>
          </a:p>
        </p:txBody>
      </p:sp>
      <p:sp>
        <p:nvSpPr>
          <p:cNvPr id="9220" name="ZoneTexte 3"/>
          <p:cNvSpPr txBox="1">
            <a:spLocks noChangeArrowheads="1"/>
          </p:cNvSpPr>
          <p:nvPr/>
        </p:nvSpPr>
        <p:spPr bwMode="auto">
          <a:xfrm>
            <a:off x="1000125" y="2428875"/>
            <a:ext cx="7964488" cy="508000"/>
          </a:xfrm>
          <a:prstGeom prst="rect">
            <a:avLst/>
          </a:prstGeom>
          <a:noFill/>
          <a:ln w="9525">
            <a:noFill/>
            <a:miter lim="800000"/>
            <a:headEnd/>
            <a:tailEnd/>
          </a:ln>
        </p:spPr>
        <p:txBody>
          <a:bodyPr>
            <a:spAutoFit/>
          </a:bodyPr>
          <a:lstStyle/>
          <a:p>
            <a:pPr algn="just">
              <a:defRPr/>
            </a:pPr>
            <a:r>
              <a:rPr lang="fr-FR" sz="2700" dirty="0">
                <a:latin typeface="Gill Sans MT" pitchFamily="34" charset="0"/>
              </a:rPr>
              <a:t> </a:t>
            </a:r>
            <a:r>
              <a:rPr lang="fr-FR" sz="2700" dirty="0">
                <a:solidFill>
                  <a:srgbClr val="00B0F0"/>
                </a:solidFill>
                <a:latin typeface="+mj-lt"/>
              </a:rPr>
              <a:t>2) Décryptage et Analyse de la Compétence  attendue</a:t>
            </a:r>
          </a:p>
        </p:txBody>
      </p:sp>
      <p:sp>
        <p:nvSpPr>
          <p:cNvPr id="6" name="ZoneTexte 3"/>
          <p:cNvSpPr txBox="1">
            <a:spLocks noChangeArrowheads="1"/>
          </p:cNvSpPr>
          <p:nvPr/>
        </p:nvSpPr>
        <p:spPr bwMode="auto">
          <a:xfrm>
            <a:off x="1000125" y="3141663"/>
            <a:ext cx="8143875" cy="506412"/>
          </a:xfrm>
          <a:prstGeom prst="rect">
            <a:avLst/>
          </a:prstGeom>
          <a:noFill/>
          <a:ln w="9525">
            <a:noFill/>
            <a:miter lim="800000"/>
            <a:headEnd/>
            <a:tailEnd/>
          </a:ln>
        </p:spPr>
        <p:txBody>
          <a:bodyPr>
            <a:spAutoFit/>
          </a:bodyPr>
          <a:lstStyle/>
          <a:p>
            <a:pPr>
              <a:defRPr/>
            </a:pPr>
            <a:r>
              <a:rPr lang="fr-FR" sz="2700" dirty="0">
                <a:latin typeface="Gill Sans MT" pitchFamily="34" charset="0"/>
              </a:rPr>
              <a:t> </a:t>
            </a:r>
            <a:r>
              <a:rPr lang="fr-FR" sz="2700" dirty="0">
                <a:solidFill>
                  <a:srgbClr val="00B0F0"/>
                </a:solidFill>
                <a:latin typeface="+mj-lt"/>
              </a:rPr>
              <a:t>3) Nos choix didactiques pour la construction de la FPS </a:t>
            </a:r>
          </a:p>
        </p:txBody>
      </p:sp>
      <p:sp>
        <p:nvSpPr>
          <p:cNvPr id="7" name="ZoneTexte 3"/>
          <p:cNvSpPr txBox="1">
            <a:spLocks noChangeArrowheads="1"/>
          </p:cNvSpPr>
          <p:nvPr/>
        </p:nvSpPr>
        <p:spPr bwMode="auto">
          <a:xfrm>
            <a:off x="971550" y="3789363"/>
            <a:ext cx="7773988" cy="508000"/>
          </a:xfrm>
          <a:prstGeom prst="rect">
            <a:avLst/>
          </a:prstGeom>
          <a:noFill/>
          <a:ln w="9525">
            <a:noFill/>
            <a:miter lim="800000"/>
            <a:headEnd/>
            <a:tailEnd/>
          </a:ln>
        </p:spPr>
        <p:txBody>
          <a:bodyPr>
            <a:spAutoFit/>
          </a:bodyPr>
          <a:lstStyle/>
          <a:p>
            <a:pPr>
              <a:defRPr/>
            </a:pPr>
            <a:r>
              <a:rPr lang="fr-FR" sz="2700" dirty="0">
                <a:latin typeface="Gill Sans MT" pitchFamily="34" charset="0"/>
              </a:rPr>
              <a:t> </a:t>
            </a:r>
            <a:r>
              <a:rPr lang="fr-FR" sz="2700" dirty="0">
                <a:solidFill>
                  <a:srgbClr val="00B0F0"/>
                </a:solidFill>
                <a:latin typeface="+mj-lt"/>
              </a:rPr>
              <a:t>4) La F.P.S. : Le 5-4-3-2-1</a:t>
            </a:r>
          </a:p>
        </p:txBody>
      </p:sp>
      <p:sp>
        <p:nvSpPr>
          <p:cNvPr id="8" name="ZoneTexte 3"/>
          <p:cNvSpPr txBox="1">
            <a:spLocks noChangeArrowheads="1"/>
          </p:cNvSpPr>
          <p:nvPr/>
        </p:nvSpPr>
        <p:spPr bwMode="auto">
          <a:xfrm>
            <a:off x="971550" y="4437063"/>
            <a:ext cx="7773988" cy="508000"/>
          </a:xfrm>
          <a:prstGeom prst="rect">
            <a:avLst/>
          </a:prstGeom>
          <a:noFill/>
          <a:ln w="9525">
            <a:noFill/>
            <a:miter lim="800000"/>
            <a:headEnd/>
            <a:tailEnd/>
          </a:ln>
        </p:spPr>
        <p:txBody>
          <a:bodyPr>
            <a:spAutoFit/>
          </a:bodyPr>
          <a:lstStyle/>
          <a:p>
            <a:pPr>
              <a:defRPr/>
            </a:pPr>
            <a:r>
              <a:rPr lang="fr-FR" sz="2700" dirty="0">
                <a:latin typeface="Gill Sans MT" pitchFamily="34" charset="0"/>
              </a:rPr>
              <a:t> </a:t>
            </a:r>
            <a:r>
              <a:rPr lang="fr-FR" sz="2700" dirty="0">
                <a:solidFill>
                  <a:srgbClr val="00B0F0"/>
                </a:solidFill>
                <a:latin typeface="+mj-lt"/>
              </a:rPr>
              <a:t>5) Proposition d’évaluation</a:t>
            </a:r>
          </a:p>
        </p:txBody>
      </p:sp>
      <p:sp>
        <p:nvSpPr>
          <p:cNvPr id="11" name="ZoneTexte 3"/>
          <p:cNvSpPr txBox="1">
            <a:spLocks noChangeArrowheads="1"/>
          </p:cNvSpPr>
          <p:nvPr/>
        </p:nvSpPr>
        <p:spPr bwMode="auto">
          <a:xfrm rot="10800000" flipV="1">
            <a:off x="971550" y="5807075"/>
            <a:ext cx="7773988" cy="508000"/>
          </a:xfrm>
          <a:prstGeom prst="rect">
            <a:avLst/>
          </a:prstGeom>
          <a:noFill/>
          <a:ln w="9525">
            <a:noFill/>
            <a:miter lim="800000"/>
            <a:headEnd/>
            <a:tailEnd/>
          </a:ln>
        </p:spPr>
        <p:txBody>
          <a:bodyPr>
            <a:spAutoFit/>
          </a:bodyPr>
          <a:lstStyle/>
          <a:p>
            <a:pPr>
              <a:defRPr/>
            </a:pPr>
            <a:r>
              <a:rPr lang="fr-FR" sz="2700" dirty="0">
                <a:latin typeface="Gill Sans MT" pitchFamily="34" charset="0"/>
              </a:rPr>
              <a:t> </a:t>
            </a:r>
            <a:r>
              <a:rPr lang="fr-FR" sz="2700" dirty="0">
                <a:solidFill>
                  <a:srgbClr val="00B0F0"/>
                </a:solidFill>
                <a:latin typeface="+mj-lt"/>
              </a:rPr>
              <a:t>7) Limites et Perspectives</a:t>
            </a:r>
          </a:p>
        </p:txBody>
      </p:sp>
      <p:sp>
        <p:nvSpPr>
          <p:cNvPr id="9" name="ZoneTexte 8"/>
          <p:cNvSpPr txBox="1"/>
          <p:nvPr/>
        </p:nvSpPr>
        <p:spPr>
          <a:xfrm>
            <a:off x="1042988" y="5157788"/>
            <a:ext cx="7416800" cy="508000"/>
          </a:xfrm>
          <a:prstGeom prst="rect">
            <a:avLst/>
          </a:prstGeom>
          <a:noFill/>
        </p:spPr>
        <p:txBody>
          <a:bodyPr>
            <a:spAutoFit/>
          </a:bodyPr>
          <a:lstStyle/>
          <a:p>
            <a:pPr>
              <a:defRPr/>
            </a:pPr>
            <a:r>
              <a:rPr lang="fr-FR" sz="2700" dirty="0">
                <a:solidFill>
                  <a:schemeClr val="accent5">
                    <a:lumMod val="60000"/>
                    <a:lumOff val="40000"/>
                  </a:schemeClr>
                </a:solidFill>
                <a:latin typeface="+mj-lt"/>
              </a:rPr>
              <a:t>6) FPS, socle commun et C.M.S</a:t>
            </a:r>
          </a:p>
        </p:txBody>
      </p:sp>
      <p:sp>
        <p:nvSpPr>
          <p:cNvPr id="10" name="ZoneTexte 9"/>
          <p:cNvSpPr txBox="1"/>
          <p:nvPr/>
        </p:nvSpPr>
        <p:spPr>
          <a:xfrm>
            <a:off x="5141879" y="6488668"/>
            <a:ext cx="4002121" cy="369332"/>
          </a:xfrm>
          <a:prstGeom prst="rect">
            <a:avLst/>
          </a:prstGeom>
          <a:noFill/>
        </p:spPr>
        <p:txBody>
          <a:bodyPr wrap="none" rtlCol="0">
            <a:spAutoFit/>
          </a:bodyPr>
          <a:lstStyle/>
          <a:p>
            <a:r>
              <a:rPr lang="fr-FR" dirty="0" smtClean="0"/>
              <a:t>B. </a:t>
            </a:r>
            <a:r>
              <a:rPr lang="fr-FR" dirty="0" err="1" smtClean="0"/>
              <a:t>Bachelart</a:t>
            </a:r>
            <a:r>
              <a:rPr lang="fr-FR" dirty="0" smtClean="0"/>
              <a:t> et P. Perrin, Forum 2012</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220"/>
                                        </p:tgtEl>
                                        <p:attrNameLst>
                                          <p:attrName>style.visibility</p:attrName>
                                        </p:attrNameLst>
                                      </p:cBhvr>
                                      <p:to>
                                        <p:strVal val="visible"/>
                                      </p:to>
                                    </p:set>
                                    <p:animEffect transition="in" filter="checkerboard(across)">
                                      <p:cBhvr>
                                        <p:cTn id="12" dur="500"/>
                                        <p:tgtEl>
                                          <p:spTgt spid="922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heckerboard(across)">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heckerboard(across)">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checkerboard(across)">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220" grpId="0"/>
      <p:bldP spid="6" grpId="0"/>
      <p:bldP spid="7" grpId="0"/>
      <p:bldP spid="8" grpId="0"/>
      <p:bldP spid="11"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1563" y="0"/>
            <a:ext cx="8072437" cy="708025"/>
          </a:xfrm>
          <a:prstGeom prst="rect">
            <a:avLst/>
          </a:prstGeom>
        </p:spPr>
        <p:txBody>
          <a:bodyPr>
            <a:spAutoFit/>
          </a:bodyPr>
          <a:lstStyle/>
          <a:p>
            <a:pPr>
              <a:defRPr/>
            </a:pPr>
            <a:r>
              <a:rPr lang="fr-FR" sz="4000" dirty="0">
                <a:solidFill>
                  <a:schemeClr val="accent2">
                    <a:lumMod val="60000"/>
                    <a:lumOff val="40000"/>
                  </a:schemeClr>
                </a:solidFill>
                <a:effectLst>
                  <a:outerShdw blurRad="38100" dist="38100" dir="2700000" algn="tl">
                    <a:srgbClr val="000000">
                      <a:alpha val="43137"/>
                    </a:srgbClr>
                  </a:outerShdw>
                </a:effectLst>
                <a:latin typeface="+mj-lt"/>
              </a:rPr>
              <a:t>6) </a:t>
            </a:r>
            <a:r>
              <a:rPr lang="fr-FR" sz="4000" u="sng" dirty="0">
                <a:solidFill>
                  <a:schemeClr val="accent2">
                    <a:lumMod val="60000"/>
                    <a:lumOff val="40000"/>
                  </a:schemeClr>
                </a:solidFill>
                <a:effectLst>
                  <a:outerShdw blurRad="38100" dist="38100" dir="2700000" algn="tl">
                    <a:srgbClr val="000000">
                      <a:alpha val="43137"/>
                    </a:srgbClr>
                  </a:outerShdw>
                </a:effectLst>
                <a:latin typeface="+mj-lt"/>
              </a:rPr>
              <a:t>Limites et Perspectives :</a:t>
            </a:r>
            <a:endParaRPr lang="fr-FR" sz="4000" dirty="0">
              <a:effectLst>
                <a:outerShdw blurRad="38100" dist="38100" dir="2700000" algn="tl">
                  <a:srgbClr val="000000">
                    <a:alpha val="43137"/>
                  </a:srgbClr>
                </a:outerShdw>
              </a:effectLst>
              <a:latin typeface="+mj-lt"/>
            </a:endParaRPr>
          </a:p>
        </p:txBody>
      </p:sp>
      <p:sp>
        <p:nvSpPr>
          <p:cNvPr id="4" name="ZoneTexte 3"/>
          <p:cNvSpPr txBox="1">
            <a:spLocks noChangeArrowheads="1"/>
          </p:cNvSpPr>
          <p:nvPr/>
        </p:nvSpPr>
        <p:spPr bwMode="auto">
          <a:xfrm>
            <a:off x="1116013" y="1052513"/>
            <a:ext cx="7777162" cy="969962"/>
          </a:xfrm>
          <a:prstGeom prst="rect">
            <a:avLst/>
          </a:prstGeom>
          <a:noFill/>
          <a:ln w="9525">
            <a:noFill/>
            <a:miter lim="800000"/>
            <a:headEnd/>
            <a:tailEnd/>
          </a:ln>
        </p:spPr>
        <p:txBody>
          <a:bodyPr>
            <a:spAutoFit/>
          </a:bodyPr>
          <a:lstStyle/>
          <a:p>
            <a:endParaRPr lang="fr-FR" sz="1900"/>
          </a:p>
          <a:p>
            <a:pPr algn="just"/>
            <a:r>
              <a:rPr lang="fr-FR" sz="1900"/>
              <a:t>La forme de pratique est adaptée à un niveau de compétence, elle ne s’adresse qu’à des élèves maîtrisant la notion de « rupture directe »</a:t>
            </a:r>
          </a:p>
        </p:txBody>
      </p:sp>
      <p:sp>
        <p:nvSpPr>
          <p:cNvPr id="5" name="ZoneTexte 4"/>
          <p:cNvSpPr txBox="1">
            <a:spLocks noChangeArrowheads="1"/>
          </p:cNvSpPr>
          <p:nvPr/>
        </p:nvSpPr>
        <p:spPr bwMode="auto">
          <a:xfrm>
            <a:off x="1116013" y="2276475"/>
            <a:ext cx="7777162" cy="646113"/>
          </a:xfrm>
          <a:prstGeom prst="rect">
            <a:avLst/>
          </a:prstGeom>
          <a:noFill/>
          <a:ln w="9525">
            <a:noFill/>
            <a:miter lim="800000"/>
            <a:headEnd/>
            <a:tailEnd/>
          </a:ln>
        </p:spPr>
        <p:txBody>
          <a:bodyPr>
            <a:spAutoFit/>
          </a:bodyPr>
          <a:lstStyle/>
          <a:p>
            <a:pPr algn="just"/>
            <a:r>
              <a:rPr lang="fr-FR"/>
              <a:t>La réussite dépend évidemment des joueurs mais aussi de la rigueur des arbitres/observateurs/coachs.</a:t>
            </a:r>
          </a:p>
        </p:txBody>
      </p:sp>
      <p:sp>
        <p:nvSpPr>
          <p:cNvPr id="8" name="ZoneTexte 7"/>
          <p:cNvSpPr txBox="1"/>
          <p:nvPr/>
        </p:nvSpPr>
        <p:spPr>
          <a:xfrm>
            <a:off x="1331913" y="836613"/>
            <a:ext cx="2952750" cy="461962"/>
          </a:xfrm>
          <a:prstGeom prst="rect">
            <a:avLst/>
          </a:prstGeom>
          <a:noFill/>
        </p:spPr>
        <p:txBody>
          <a:bodyPr>
            <a:spAutoFit/>
          </a:bodyPr>
          <a:lstStyle/>
          <a:p>
            <a:pPr>
              <a:defRPr/>
            </a:pPr>
            <a:r>
              <a:rPr lang="fr-FR" sz="2400" b="1" dirty="0"/>
              <a:t>	</a:t>
            </a:r>
            <a:r>
              <a:rPr lang="fr-FR" sz="2400" b="1" u="sng" dirty="0">
                <a:solidFill>
                  <a:schemeClr val="accent5">
                    <a:lumMod val="75000"/>
                  </a:schemeClr>
                </a:solidFill>
              </a:rPr>
              <a:t>Limites</a:t>
            </a:r>
            <a:r>
              <a:rPr lang="fr-FR" sz="2400" dirty="0">
                <a:solidFill>
                  <a:schemeClr val="accent5">
                    <a:lumMod val="75000"/>
                  </a:schemeClr>
                </a:solidFill>
              </a:rPr>
              <a:t>:</a:t>
            </a:r>
          </a:p>
        </p:txBody>
      </p:sp>
      <p:sp>
        <p:nvSpPr>
          <p:cNvPr id="9" name="ZoneTexte 8"/>
          <p:cNvSpPr txBox="1">
            <a:spLocks noChangeArrowheads="1"/>
          </p:cNvSpPr>
          <p:nvPr/>
        </p:nvSpPr>
        <p:spPr bwMode="auto">
          <a:xfrm>
            <a:off x="1187450" y="3141663"/>
            <a:ext cx="7345363" cy="923925"/>
          </a:xfrm>
          <a:prstGeom prst="rect">
            <a:avLst/>
          </a:prstGeom>
          <a:noFill/>
          <a:ln w="9525">
            <a:noFill/>
            <a:miter lim="800000"/>
            <a:headEnd/>
            <a:tailEnd/>
          </a:ln>
        </p:spPr>
        <p:txBody>
          <a:bodyPr>
            <a:spAutoFit/>
          </a:bodyPr>
          <a:lstStyle/>
          <a:p>
            <a:pPr algn="just"/>
            <a:r>
              <a:rPr lang="fr-FR"/>
              <a:t>Les élèves qui « passent à côté » en prenant beaucoup trop de risques pour gagner 5 ou 4 points et ceux qui prennent des risques inconsidérés en retour et « donnent » 5 points au serveur.</a:t>
            </a:r>
          </a:p>
        </p:txBody>
      </p:sp>
      <p:sp>
        <p:nvSpPr>
          <p:cNvPr id="10" name="ZoneTexte 9"/>
          <p:cNvSpPr txBox="1"/>
          <p:nvPr/>
        </p:nvSpPr>
        <p:spPr>
          <a:xfrm>
            <a:off x="1187450" y="4437063"/>
            <a:ext cx="7200900" cy="461962"/>
          </a:xfrm>
          <a:prstGeom prst="rect">
            <a:avLst/>
          </a:prstGeom>
          <a:noFill/>
        </p:spPr>
        <p:txBody>
          <a:bodyPr>
            <a:spAutoFit/>
          </a:bodyPr>
          <a:lstStyle/>
          <a:p>
            <a:pPr>
              <a:defRPr/>
            </a:pPr>
            <a:r>
              <a:rPr lang="fr-FR" sz="2400" b="1" dirty="0"/>
              <a:t>	</a:t>
            </a:r>
            <a:r>
              <a:rPr lang="fr-FR" sz="2400" b="1" u="sng" dirty="0">
                <a:solidFill>
                  <a:schemeClr val="accent5">
                    <a:lumMod val="75000"/>
                  </a:schemeClr>
                </a:solidFill>
              </a:rPr>
              <a:t>Perspectives:</a:t>
            </a:r>
          </a:p>
        </p:txBody>
      </p:sp>
      <p:sp>
        <p:nvSpPr>
          <p:cNvPr id="11" name="ZoneTexte 10"/>
          <p:cNvSpPr txBox="1">
            <a:spLocks noChangeArrowheads="1"/>
          </p:cNvSpPr>
          <p:nvPr/>
        </p:nvSpPr>
        <p:spPr bwMode="auto">
          <a:xfrm>
            <a:off x="1187450" y="5084763"/>
            <a:ext cx="6913563" cy="646112"/>
          </a:xfrm>
          <a:prstGeom prst="rect">
            <a:avLst/>
          </a:prstGeom>
          <a:noFill/>
          <a:ln w="9525">
            <a:noFill/>
            <a:miter lim="800000"/>
            <a:headEnd/>
            <a:tailEnd/>
          </a:ln>
        </p:spPr>
        <p:txBody>
          <a:bodyPr>
            <a:spAutoFit/>
          </a:bodyPr>
          <a:lstStyle/>
          <a:p>
            <a:pPr algn="just"/>
            <a:r>
              <a:rPr lang="fr-FR"/>
              <a:t>Proposer la validation/certification sur deux séances espacées d’une séance pour réguler (et gérer ainsi les « passages à côté »)</a:t>
            </a:r>
          </a:p>
        </p:txBody>
      </p:sp>
      <p:sp>
        <p:nvSpPr>
          <p:cNvPr id="13" name="ZoneTexte 12"/>
          <p:cNvSpPr txBox="1">
            <a:spLocks noChangeArrowheads="1"/>
          </p:cNvSpPr>
          <p:nvPr/>
        </p:nvSpPr>
        <p:spPr bwMode="auto">
          <a:xfrm>
            <a:off x="1258888" y="5876925"/>
            <a:ext cx="6913562" cy="646113"/>
          </a:xfrm>
          <a:prstGeom prst="rect">
            <a:avLst/>
          </a:prstGeom>
          <a:noFill/>
          <a:ln w="9525">
            <a:noFill/>
            <a:miter lim="800000"/>
            <a:headEnd/>
            <a:tailEnd/>
          </a:ln>
        </p:spPr>
        <p:txBody>
          <a:bodyPr>
            <a:spAutoFit/>
          </a:bodyPr>
          <a:lstStyle/>
          <a:p>
            <a:pPr algn="just"/>
            <a:r>
              <a:rPr lang="fr-FR"/>
              <a:t>Proposer un outil d’évaluation envisageant sur le même document la prise en compte des différences filles/garçons (notion d’équité)</a:t>
            </a:r>
          </a:p>
        </p:txBody>
      </p:sp>
      <p:sp>
        <p:nvSpPr>
          <p:cNvPr id="12" name="ZoneTexte 11"/>
          <p:cNvSpPr txBox="1"/>
          <p:nvPr/>
        </p:nvSpPr>
        <p:spPr>
          <a:xfrm>
            <a:off x="5141879" y="6488668"/>
            <a:ext cx="4002121" cy="369332"/>
          </a:xfrm>
          <a:prstGeom prst="rect">
            <a:avLst/>
          </a:prstGeom>
          <a:noFill/>
        </p:spPr>
        <p:txBody>
          <a:bodyPr wrap="none" rtlCol="0">
            <a:spAutoFit/>
          </a:bodyPr>
          <a:lstStyle/>
          <a:p>
            <a:r>
              <a:rPr lang="fr-FR" dirty="0" smtClean="0"/>
              <a:t>B. </a:t>
            </a:r>
            <a:r>
              <a:rPr lang="fr-FR" dirty="0" err="1" smtClean="0"/>
              <a:t>Bachelart</a:t>
            </a:r>
            <a:r>
              <a:rPr lang="fr-FR" dirty="0" smtClean="0"/>
              <a:t> et P. Perrin, Forum 2012</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heckerboard(across)">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heckerboard(across)">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checkerboard(across)">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checkerboard(across)">
                                      <p:cBhvr>
                                        <p:cTn id="25" dur="500"/>
                                        <p:tgtEl>
                                          <p:spTgt spid="10"/>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checkerboard(across)">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checkerboard(across)">
                                      <p:cBhvr>
                                        <p:cTn id="3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P spid="10" grpId="0"/>
      <p:bldP spid="11"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2988" y="260350"/>
            <a:ext cx="7993062" cy="1143000"/>
          </a:xfrm>
        </p:spPr>
        <p:txBody>
          <a:bodyPr>
            <a:noAutofit/>
          </a:bodyPr>
          <a:lstStyle/>
          <a:p>
            <a:pPr eaLnBrk="1" fontAlgn="auto" hangingPunct="1">
              <a:spcAft>
                <a:spcPts val="0"/>
              </a:spcAft>
              <a:defRPr/>
            </a:pPr>
            <a:r>
              <a:rPr lang="fr-FR" sz="3200" dirty="0" smtClean="0">
                <a:solidFill>
                  <a:schemeClr val="accent2">
                    <a:lumMod val="60000"/>
                    <a:lumOff val="40000"/>
                  </a:schemeClr>
                </a:solidFill>
              </a:rPr>
              <a:t>1) </a:t>
            </a:r>
            <a:r>
              <a:rPr lang="fr-FR" sz="3200" u="sng" dirty="0" smtClean="0">
                <a:solidFill>
                  <a:schemeClr val="accent2">
                    <a:lumMod val="60000"/>
                    <a:lumOff val="40000"/>
                  </a:schemeClr>
                </a:solidFill>
              </a:rPr>
              <a:t>La Compétence Attendue en N2 Badminton</a:t>
            </a:r>
            <a:endParaRPr lang="fr-FR" sz="3200" u="sng" dirty="0">
              <a:solidFill>
                <a:schemeClr val="accent2">
                  <a:lumMod val="60000"/>
                  <a:lumOff val="40000"/>
                </a:schemeClr>
              </a:solidFill>
            </a:endParaRPr>
          </a:p>
        </p:txBody>
      </p:sp>
      <p:sp>
        <p:nvSpPr>
          <p:cNvPr id="10243" name="Espace réservé du contenu 2"/>
          <p:cNvSpPr>
            <a:spLocks noGrp="1"/>
          </p:cNvSpPr>
          <p:nvPr>
            <p:ph idx="1"/>
          </p:nvPr>
        </p:nvSpPr>
        <p:spPr/>
        <p:txBody>
          <a:bodyPr/>
          <a:lstStyle/>
          <a:p>
            <a:pPr algn="just" eaLnBrk="1" hangingPunct="1">
              <a:buFont typeface="Wingdings 2" pitchFamily="18" charset="2"/>
              <a:buNone/>
            </a:pPr>
            <a:r>
              <a:rPr lang="fr-FR" smtClean="0"/>
              <a:t>« </a:t>
            </a:r>
            <a:r>
              <a:rPr lang="fr-FR" sz="2800" smtClean="0"/>
              <a:t>Rechercher le gain d’une rencontre en construisant le point, dès la mise en jeu du volant et en jouant intentionnellement sur la continuité ou la rupture par l’utilisation de coups et trajectoires variés.			 Gérer collectivement un tournoi et aider un partenaire à prendre en compte son jeu pour gagner la rencontre.</a:t>
            </a:r>
            <a:r>
              <a:rPr lang="fr-FR" smtClean="0"/>
              <a:t> »</a:t>
            </a:r>
          </a:p>
          <a:p>
            <a:pPr eaLnBrk="1" hangingPunct="1">
              <a:buFont typeface="Wingdings 2" pitchFamily="18" charset="2"/>
              <a:buNone/>
            </a:pPr>
            <a:endParaRPr lang="fr-FR" smtClean="0"/>
          </a:p>
          <a:p>
            <a:pPr algn="r" eaLnBrk="1" hangingPunct="1">
              <a:buFont typeface="Wingdings 2" pitchFamily="18" charset="2"/>
              <a:buNone/>
            </a:pPr>
            <a:r>
              <a:rPr lang="fr-FR" sz="2000" smtClean="0">
                <a:solidFill>
                  <a:srgbClr val="FFC000"/>
                </a:solidFill>
              </a:rPr>
              <a:t>Programme EPS, Bulletin officiel spécial n° 6 du 28 août 2008</a:t>
            </a:r>
          </a:p>
          <a:p>
            <a:pPr eaLnBrk="1" hangingPunct="1">
              <a:buFont typeface="Wingdings 2" pitchFamily="18" charset="2"/>
              <a:buNone/>
            </a:pPr>
            <a:endParaRPr lang="fr-FR" smtClean="0"/>
          </a:p>
        </p:txBody>
      </p:sp>
      <p:sp>
        <p:nvSpPr>
          <p:cNvPr id="4" name="ZoneTexte 3"/>
          <p:cNvSpPr txBox="1"/>
          <p:nvPr/>
        </p:nvSpPr>
        <p:spPr>
          <a:xfrm>
            <a:off x="5141879" y="6488668"/>
            <a:ext cx="4002121" cy="369332"/>
          </a:xfrm>
          <a:prstGeom prst="rect">
            <a:avLst/>
          </a:prstGeom>
          <a:noFill/>
        </p:spPr>
        <p:txBody>
          <a:bodyPr wrap="none" rtlCol="0">
            <a:spAutoFit/>
          </a:bodyPr>
          <a:lstStyle/>
          <a:p>
            <a:r>
              <a:rPr lang="fr-FR" dirty="0" smtClean="0"/>
              <a:t>B. </a:t>
            </a:r>
            <a:r>
              <a:rPr lang="fr-FR" dirty="0" err="1" smtClean="0"/>
              <a:t>Bachelart</a:t>
            </a:r>
            <a:r>
              <a:rPr lang="fr-FR" dirty="0" smtClean="0"/>
              <a:t> et P. Perrin, Forum 2012</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checkerboard(across)">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checkerboard(across)">
                                      <p:cBhvr>
                                        <p:cTn id="12"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100" y="274638"/>
            <a:ext cx="7499350" cy="993775"/>
          </a:xfrm>
        </p:spPr>
        <p:txBody>
          <a:bodyPr>
            <a:normAutofit fontScale="90000"/>
          </a:bodyPr>
          <a:lstStyle/>
          <a:p>
            <a:pPr eaLnBrk="1" fontAlgn="auto" hangingPunct="1">
              <a:spcAft>
                <a:spcPts val="0"/>
              </a:spcAft>
              <a:defRPr/>
            </a:pPr>
            <a:r>
              <a:rPr lang="fr-FR" dirty="0" smtClean="0">
                <a:solidFill>
                  <a:schemeClr val="accent2">
                    <a:lumMod val="60000"/>
                    <a:lumOff val="40000"/>
                  </a:schemeClr>
                </a:solidFill>
              </a:rPr>
              <a:t>2) </a:t>
            </a:r>
            <a:r>
              <a:rPr lang="fr-FR" sz="3600" u="sng" dirty="0" smtClean="0">
                <a:solidFill>
                  <a:schemeClr val="accent2">
                    <a:lumMod val="60000"/>
                    <a:lumOff val="40000"/>
                  </a:schemeClr>
                </a:solidFill>
              </a:rPr>
              <a:t>Décryptage et Analyse de la C.  Attendue</a:t>
            </a:r>
            <a:endParaRPr lang="fr-FR" u="sng" dirty="0">
              <a:solidFill>
                <a:schemeClr val="accent2">
                  <a:lumMod val="60000"/>
                  <a:lumOff val="40000"/>
                </a:schemeClr>
              </a:solidFill>
            </a:endParaRPr>
          </a:p>
        </p:txBody>
      </p:sp>
      <p:sp>
        <p:nvSpPr>
          <p:cNvPr id="3" name="Espace réservé du contenu 2"/>
          <p:cNvSpPr>
            <a:spLocks noGrp="1"/>
          </p:cNvSpPr>
          <p:nvPr>
            <p:ph idx="1"/>
          </p:nvPr>
        </p:nvSpPr>
        <p:spPr>
          <a:xfrm>
            <a:off x="1116013" y="2205038"/>
            <a:ext cx="7920037" cy="1584325"/>
          </a:xfrm>
        </p:spPr>
        <p:txBody>
          <a:bodyPr>
            <a:normAutofit fontScale="92500"/>
          </a:bodyPr>
          <a:lstStyle/>
          <a:p>
            <a:pPr marL="886968" lvl="2" algn="just" eaLnBrk="1" fontAlgn="auto" hangingPunct="1">
              <a:spcAft>
                <a:spcPts val="0"/>
              </a:spcAft>
              <a:buFont typeface="Wingdings 2"/>
              <a:buNone/>
              <a:defRPr/>
            </a:pPr>
            <a:r>
              <a:rPr lang="fr-FR" dirty="0" smtClean="0"/>
              <a:t>   </a:t>
            </a:r>
            <a:r>
              <a:rPr lang="fr-FR" sz="2300" u="sng" dirty="0" smtClean="0">
                <a:solidFill>
                  <a:schemeClr val="accent2">
                    <a:lumMod val="60000"/>
                    <a:lumOff val="40000"/>
                  </a:schemeClr>
                </a:solidFill>
              </a:rPr>
              <a:t>Avoir validé la compétence de Niveau 1</a:t>
            </a:r>
            <a:r>
              <a:rPr lang="fr-FR" sz="2300" dirty="0" smtClean="0"/>
              <a:t>, en ayant réussi par exemple la FPS « </a:t>
            </a:r>
            <a:r>
              <a:rPr lang="fr-FR" sz="2300" i="1" dirty="0" smtClean="0"/>
              <a:t>En dehors de la Zone</a:t>
            </a:r>
            <a:r>
              <a:rPr lang="fr-FR" sz="2300" dirty="0" smtClean="0"/>
              <a:t> » ou « </a:t>
            </a:r>
            <a:r>
              <a:rPr lang="fr-FR" sz="2300" i="1" dirty="0" smtClean="0"/>
              <a:t>Coup Terminal</a:t>
            </a:r>
            <a:r>
              <a:rPr lang="fr-FR" sz="2300" dirty="0" smtClean="0"/>
              <a:t>  » (2 propositions, 2 FPS et 2 modes de validation différentes,  mais qui poursuivent le même objectif)</a:t>
            </a:r>
          </a:p>
          <a:p>
            <a:pPr marL="886968" lvl="2" eaLnBrk="1" fontAlgn="auto" hangingPunct="1">
              <a:spcAft>
                <a:spcPts val="0"/>
              </a:spcAft>
              <a:buFontTx/>
              <a:buChar char="-"/>
              <a:defRPr/>
            </a:pPr>
            <a:endParaRPr lang="fr-FR" dirty="0" smtClean="0"/>
          </a:p>
        </p:txBody>
      </p:sp>
      <p:sp>
        <p:nvSpPr>
          <p:cNvPr id="11268" name="ZoneTexte 3"/>
          <p:cNvSpPr txBox="1">
            <a:spLocks noChangeArrowheads="1"/>
          </p:cNvSpPr>
          <p:nvPr/>
        </p:nvSpPr>
        <p:spPr bwMode="auto">
          <a:xfrm>
            <a:off x="2143125" y="1428750"/>
            <a:ext cx="5688013" cy="461963"/>
          </a:xfrm>
          <a:prstGeom prst="rect">
            <a:avLst/>
          </a:prstGeom>
          <a:noFill/>
          <a:ln w="9525">
            <a:noFill/>
            <a:miter lim="800000"/>
            <a:headEnd/>
            <a:tailEnd/>
          </a:ln>
        </p:spPr>
        <p:txBody>
          <a:bodyPr>
            <a:spAutoFit/>
          </a:bodyPr>
          <a:lstStyle/>
          <a:p>
            <a:pPr lvl="4"/>
            <a:r>
              <a:rPr lang="fr-FR" sz="2400" b="1" u="sng">
                <a:solidFill>
                  <a:srgbClr val="00B0F0"/>
                </a:solidFill>
                <a:latin typeface="Gill Sans MT" pitchFamily="34" charset="0"/>
              </a:rPr>
              <a:t>LES PRE-REQUIS</a:t>
            </a:r>
          </a:p>
        </p:txBody>
      </p:sp>
      <p:sp>
        <p:nvSpPr>
          <p:cNvPr id="11269" name="ZoneTexte 4"/>
          <p:cNvSpPr txBox="1">
            <a:spLocks noChangeArrowheads="1"/>
          </p:cNvSpPr>
          <p:nvPr/>
        </p:nvSpPr>
        <p:spPr bwMode="auto">
          <a:xfrm>
            <a:off x="1042988" y="3716338"/>
            <a:ext cx="7921625" cy="1708150"/>
          </a:xfrm>
          <a:prstGeom prst="rect">
            <a:avLst/>
          </a:prstGeom>
          <a:noFill/>
          <a:ln w="9525">
            <a:noFill/>
            <a:miter lim="800000"/>
            <a:headEnd/>
            <a:tailEnd/>
          </a:ln>
        </p:spPr>
        <p:txBody>
          <a:bodyPr>
            <a:spAutoFit/>
          </a:bodyPr>
          <a:lstStyle/>
          <a:p>
            <a:pPr algn="just">
              <a:defRPr/>
            </a:pPr>
            <a:r>
              <a:rPr lang="fr-FR" dirty="0">
                <a:latin typeface="Gill Sans MT" pitchFamily="34" charset="0"/>
              </a:rPr>
              <a:t>	</a:t>
            </a:r>
            <a:r>
              <a:rPr lang="fr-FR" sz="2100" u="sng" dirty="0">
                <a:solidFill>
                  <a:schemeClr val="accent2">
                    <a:lumMod val="60000"/>
                    <a:lumOff val="40000"/>
                  </a:schemeClr>
                </a:solidFill>
                <a:latin typeface="Gill Sans MT" pitchFamily="34" charset="0"/>
              </a:rPr>
              <a:t>Avoir vécu au préalable deux cycles de pratique</a:t>
            </a:r>
            <a:r>
              <a:rPr lang="fr-FR" sz="2100" dirty="0">
                <a:latin typeface="Gill Sans MT" pitchFamily="34" charset="0"/>
              </a:rPr>
              <a:t>. Nous 	estimons en effet que si l’atteinte de la </a:t>
            </a:r>
            <a:r>
              <a:rPr lang="fr-FR" sz="2100" dirty="0" err="1">
                <a:latin typeface="Gill Sans MT" pitchFamily="34" charset="0"/>
              </a:rPr>
              <a:t>Comp</a:t>
            </a:r>
            <a:r>
              <a:rPr lang="fr-FR" sz="2100" dirty="0">
                <a:latin typeface="Gill Sans MT" pitchFamily="34" charset="0"/>
              </a:rPr>
              <a:t>. Att. de N2 au 	collège n’est pas utopique, elle nécessite en revanche 3 	cycles de pratique. (Les Programmes EPS demandant  AU 	MOINS 20 heures de pratique effective).</a:t>
            </a:r>
          </a:p>
        </p:txBody>
      </p:sp>
      <p:sp>
        <p:nvSpPr>
          <p:cNvPr id="11270" name="ZoneTexte 5"/>
          <p:cNvSpPr txBox="1">
            <a:spLocks noChangeArrowheads="1"/>
          </p:cNvSpPr>
          <p:nvPr/>
        </p:nvSpPr>
        <p:spPr bwMode="auto">
          <a:xfrm>
            <a:off x="1979613" y="5732463"/>
            <a:ext cx="6985000" cy="415925"/>
          </a:xfrm>
          <a:prstGeom prst="rect">
            <a:avLst/>
          </a:prstGeom>
          <a:noFill/>
          <a:ln w="9525">
            <a:noFill/>
            <a:miter lim="800000"/>
            <a:headEnd/>
            <a:tailEnd/>
          </a:ln>
        </p:spPr>
        <p:txBody>
          <a:bodyPr>
            <a:spAutoFit/>
          </a:bodyPr>
          <a:lstStyle/>
          <a:p>
            <a:pPr>
              <a:defRPr/>
            </a:pPr>
            <a:r>
              <a:rPr lang="fr-FR" sz="2100" u="sng" dirty="0">
                <a:solidFill>
                  <a:schemeClr val="accent2">
                    <a:lumMod val="60000"/>
                    <a:lumOff val="40000"/>
                  </a:schemeClr>
                </a:solidFill>
                <a:latin typeface="Gill Sans MT" pitchFamily="34" charset="0"/>
              </a:rPr>
              <a:t>Cibler</a:t>
            </a:r>
            <a:r>
              <a:rPr lang="fr-FR" sz="2100" dirty="0">
                <a:latin typeface="Gill Sans MT" pitchFamily="34" charset="0"/>
              </a:rPr>
              <a:t> exclusivement l’atteinte de la Compétence  Attendue</a:t>
            </a:r>
          </a:p>
        </p:txBody>
      </p:sp>
      <p:sp>
        <p:nvSpPr>
          <p:cNvPr id="7" name="Flèche courbée vers la droite 6"/>
          <p:cNvSpPr/>
          <p:nvPr/>
        </p:nvSpPr>
        <p:spPr>
          <a:xfrm>
            <a:off x="1214438" y="2143125"/>
            <a:ext cx="731837" cy="50482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8" name="Flèche courbée vers la droite 7"/>
          <p:cNvSpPr/>
          <p:nvPr/>
        </p:nvSpPr>
        <p:spPr>
          <a:xfrm>
            <a:off x="1143000" y="3643313"/>
            <a:ext cx="731838" cy="50482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9" name="Flèche courbée vers la droite 8"/>
          <p:cNvSpPr/>
          <p:nvPr/>
        </p:nvSpPr>
        <p:spPr>
          <a:xfrm>
            <a:off x="1214438" y="5572125"/>
            <a:ext cx="731837" cy="50482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10" name="ZoneTexte 9"/>
          <p:cNvSpPr txBox="1"/>
          <p:nvPr/>
        </p:nvSpPr>
        <p:spPr>
          <a:xfrm>
            <a:off x="5141879" y="6488668"/>
            <a:ext cx="4002121" cy="369332"/>
          </a:xfrm>
          <a:prstGeom prst="rect">
            <a:avLst/>
          </a:prstGeom>
          <a:noFill/>
        </p:spPr>
        <p:txBody>
          <a:bodyPr wrap="none" rtlCol="0">
            <a:spAutoFit/>
          </a:bodyPr>
          <a:lstStyle/>
          <a:p>
            <a:r>
              <a:rPr lang="fr-FR" dirty="0" smtClean="0"/>
              <a:t>B. </a:t>
            </a:r>
            <a:r>
              <a:rPr lang="fr-FR" dirty="0" err="1" smtClean="0"/>
              <a:t>Bachelart</a:t>
            </a:r>
            <a:r>
              <a:rPr lang="fr-FR" dirty="0" smtClean="0"/>
              <a:t> et P. Perrin, Forum 2012</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checkerboard(across)">
                                      <p:cBhvr>
                                        <p:cTn id="7" dur="500"/>
                                        <p:tgtEl>
                                          <p:spTgt spid="1126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269"/>
                                        </p:tgtEl>
                                        <p:attrNameLst>
                                          <p:attrName>style.visibility</p:attrName>
                                        </p:attrNameLst>
                                      </p:cBhvr>
                                      <p:to>
                                        <p:strVal val="visible"/>
                                      </p:to>
                                    </p:set>
                                    <p:animEffect transition="in" filter="checkerboard(across)">
                                      <p:cBhvr>
                                        <p:cTn id="27" dur="500"/>
                                        <p:tgtEl>
                                          <p:spTgt spid="11269"/>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heckerboard(across)">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1270"/>
                                        </p:tgtEl>
                                        <p:attrNameLst>
                                          <p:attrName>style.visibility</p:attrName>
                                        </p:attrNameLst>
                                      </p:cBhvr>
                                      <p:to>
                                        <p:strVal val="visible"/>
                                      </p:to>
                                    </p:set>
                                    <p:animEffect transition="in" filter="checkerboard(across)">
                                      <p:cBhvr>
                                        <p:cTn id="37" dur="500"/>
                                        <p:tgtEl>
                                          <p:spTgt spid="11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268" grpId="0"/>
      <p:bldP spid="11269" grpId="0"/>
      <p:bldP spid="11270" grpId="0"/>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31925" y="360363"/>
            <a:ext cx="7407275" cy="620712"/>
          </a:xfrm>
        </p:spPr>
        <p:txBody>
          <a:bodyPr>
            <a:normAutofit fontScale="90000"/>
          </a:bodyPr>
          <a:lstStyle/>
          <a:p>
            <a:pPr eaLnBrk="1" fontAlgn="auto" hangingPunct="1">
              <a:spcAft>
                <a:spcPts val="0"/>
              </a:spcAft>
              <a:defRPr/>
            </a:pPr>
            <a:r>
              <a:rPr lang="fr-FR" sz="3600" b="1" i="1" dirty="0" smtClean="0">
                <a:solidFill>
                  <a:schemeClr val="accent2">
                    <a:lumMod val="60000"/>
                    <a:lumOff val="40000"/>
                  </a:schemeClr>
                </a:solidFill>
              </a:rPr>
              <a:t>Analysons la Compétence attendue…</a:t>
            </a:r>
            <a:endParaRPr lang="fr-FR" sz="3600" b="1" i="1" dirty="0">
              <a:solidFill>
                <a:schemeClr val="accent2">
                  <a:lumMod val="60000"/>
                  <a:lumOff val="40000"/>
                </a:schemeClr>
              </a:solidFill>
            </a:endParaRPr>
          </a:p>
        </p:txBody>
      </p:sp>
      <p:sp>
        <p:nvSpPr>
          <p:cNvPr id="3" name="Sous-titre 2"/>
          <p:cNvSpPr>
            <a:spLocks noGrp="1"/>
          </p:cNvSpPr>
          <p:nvPr>
            <p:ph type="subTitle" idx="1"/>
          </p:nvPr>
        </p:nvSpPr>
        <p:spPr>
          <a:xfrm>
            <a:off x="1116013" y="1125538"/>
            <a:ext cx="7723187" cy="431800"/>
          </a:xfrm>
        </p:spPr>
        <p:txBody>
          <a:bodyPr>
            <a:normAutofit/>
          </a:bodyPr>
          <a:lstStyle/>
          <a:p>
            <a:pPr eaLnBrk="1" fontAlgn="auto" hangingPunct="1">
              <a:spcAft>
                <a:spcPts val="0"/>
              </a:spcAft>
              <a:buFont typeface="Wingdings 2"/>
              <a:buNone/>
              <a:defRPr/>
            </a:pPr>
            <a:r>
              <a:rPr lang="fr-FR" sz="2400" i="1" u="sng" dirty="0" smtClean="0">
                <a:solidFill>
                  <a:srgbClr val="FFC000"/>
                </a:solidFill>
                <a:effectLst>
                  <a:outerShdw blurRad="38100" dist="38100" dir="2700000" algn="tl">
                    <a:srgbClr val="000000">
                      <a:alpha val="43137"/>
                    </a:srgbClr>
                  </a:outerShdw>
                </a:effectLst>
              </a:rPr>
              <a:t>« </a:t>
            </a:r>
            <a:r>
              <a:rPr lang="fr-FR" sz="2200" i="1" u="sng" dirty="0" smtClean="0">
                <a:solidFill>
                  <a:srgbClr val="FFC000"/>
                </a:solidFill>
                <a:effectLst>
                  <a:outerShdw blurRad="38100" dist="38100" dir="2700000" algn="tl">
                    <a:srgbClr val="000000">
                      <a:alpha val="43137"/>
                    </a:srgbClr>
                  </a:outerShdw>
                </a:effectLst>
              </a:rPr>
              <a:t>Rechercher le gain d’une rencontre en construisant le point…</a:t>
            </a:r>
            <a:endParaRPr lang="fr-FR" sz="2200" i="1" u="sng" dirty="0">
              <a:solidFill>
                <a:srgbClr val="FFC000"/>
              </a:solidFill>
              <a:effectLst>
                <a:outerShdw blurRad="38100" dist="38100" dir="2700000" algn="tl">
                  <a:srgbClr val="000000">
                    <a:alpha val="43137"/>
                  </a:srgbClr>
                </a:outerShdw>
              </a:effectLst>
            </a:endParaRPr>
          </a:p>
        </p:txBody>
      </p:sp>
      <p:sp>
        <p:nvSpPr>
          <p:cNvPr id="4" name="ZoneTexte 3"/>
          <p:cNvSpPr txBox="1">
            <a:spLocks noChangeArrowheads="1"/>
          </p:cNvSpPr>
          <p:nvPr/>
        </p:nvSpPr>
        <p:spPr bwMode="auto">
          <a:xfrm>
            <a:off x="1042988" y="1412875"/>
            <a:ext cx="7886700" cy="646113"/>
          </a:xfrm>
          <a:prstGeom prst="rect">
            <a:avLst/>
          </a:prstGeom>
          <a:noFill/>
          <a:ln w="9525">
            <a:noFill/>
            <a:miter lim="800000"/>
            <a:headEnd/>
            <a:tailEnd/>
          </a:ln>
        </p:spPr>
        <p:txBody>
          <a:bodyPr>
            <a:spAutoFit/>
          </a:bodyPr>
          <a:lstStyle/>
          <a:p>
            <a:pPr algn="just"/>
            <a:r>
              <a:rPr lang="fr-FR">
                <a:latin typeface="Gill Sans MT" pitchFamily="34" charset="0"/>
              </a:rPr>
              <a:t>La possibilité de rompre n’est plus une opportunité mais une recherche. La notion de tactique est centrale, on recherche le jeu en INTENTION.</a:t>
            </a:r>
          </a:p>
        </p:txBody>
      </p:sp>
      <p:sp>
        <p:nvSpPr>
          <p:cNvPr id="5" name="ZoneTexte 4"/>
          <p:cNvSpPr txBox="1"/>
          <p:nvPr/>
        </p:nvSpPr>
        <p:spPr>
          <a:xfrm>
            <a:off x="1116013" y="2852738"/>
            <a:ext cx="7632700" cy="431800"/>
          </a:xfrm>
          <a:prstGeom prst="rect">
            <a:avLst/>
          </a:prstGeom>
          <a:noFill/>
        </p:spPr>
        <p:txBody>
          <a:bodyPr>
            <a:spAutoFit/>
          </a:bodyPr>
          <a:lstStyle/>
          <a:p>
            <a:pPr fontAlgn="auto">
              <a:spcBef>
                <a:spcPts val="0"/>
              </a:spcBef>
              <a:spcAft>
                <a:spcPts val="0"/>
              </a:spcAft>
              <a:defRPr/>
            </a:pPr>
            <a:r>
              <a:rPr lang="fr-FR" sz="2200" i="1" u="sng" dirty="0">
                <a:solidFill>
                  <a:srgbClr val="FFC000"/>
                </a:solidFill>
                <a:effectLst>
                  <a:outerShdw blurRad="38100" dist="38100" dir="2700000" algn="tl">
                    <a:srgbClr val="000000">
                      <a:alpha val="43137"/>
                    </a:srgbClr>
                  </a:outerShdw>
                </a:effectLst>
                <a:latin typeface="+mn-lt"/>
              </a:rPr>
              <a:t>…dès la mise en jeu du volant…</a:t>
            </a:r>
          </a:p>
        </p:txBody>
      </p:sp>
      <p:sp>
        <p:nvSpPr>
          <p:cNvPr id="6" name="ZoneTexte 5"/>
          <p:cNvSpPr txBox="1">
            <a:spLocks noChangeArrowheads="1"/>
          </p:cNvSpPr>
          <p:nvPr/>
        </p:nvSpPr>
        <p:spPr bwMode="auto">
          <a:xfrm>
            <a:off x="1000125" y="3214688"/>
            <a:ext cx="7958138" cy="922337"/>
          </a:xfrm>
          <a:prstGeom prst="rect">
            <a:avLst/>
          </a:prstGeom>
          <a:noFill/>
          <a:ln w="9525">
            <a:noFill/>
            <a:miter lim="800000"/>
            <a:headEnd/>
            <a:tailEnd/>
          </a:ln>
        </p:spPr>
        <p:txBody>
          <a:bodyPr>
            <a:spAutoFit/>
          </a:bodyPr>
          <a:lstStyle/>
          <a:p>
            <a:pPr algn="just"/>
            <a:r>
              <a:rPr lang="fr-FR">
                <a:latin typeface="Gill Sans MT" pitchFamily="34" charset="0"/>
              </a:rPr>
              <a:t>Importance primordiale du service, 1</a:t>
            </a:r>
            <a:r>
              <a:rPr lang="fr-FR" baseline="30000">
                <a:latin typeface="Gill Sans MT" pitchFamily="34" charset="0"/>
              </a:rPr>
              <a:t>ère</a:t>
            </a:r>
            <a:r>
              <a:rPr lang="fr-FR">
                <a:latin typeface="Gill Sans MT" pitchFamily="34" charset="0"/>
              </a:rPr>
              <a:t> arme offensive. Seul moment où le joueur décide à 100%.  Un service efficace oriente le jeu du serveur et limite les possibilités de réponse de l’adversaire.</a:t>
            </a:r>
          </a:p>
        </p:txBody>
      </p:sp>
      <p:sp>
        <p:nvSpPr>
          <p:cNvPr id="7" name="ZoneTexte 6"/>
          <p:cNvSpPr txBox="1"/>
          <p:nvPr/>
        </p:nvSpPr>
        <p:spPr>
          <a:xfrm>
            <a:off x="971550" y="4724400"/>
            <a:ext cx="8064500" cy="431800"/>
          </a:xfrm>
          <a:prstGeom prst="rect">
            <a:avLst/>
          </a:prstGeom>
          <a:noFill/>
        </p:spPr>
        <p:txBody>
          <a:bodyPr>
            <a:spAutoFit/>
          </a:bodyPr>
          <a:lstStyle/>
          <a:p>
            <a:pPr fontAlgn="auto">
              <a:spcBef>
                <a:spcPts val="0"/>
              </a:spcBef>
              <a:spcAft>
                <a:spcPts val="0"/>
              </a:spcAft>
              <a:defRPr/>
            </a:pPr>
            <a:r>
              <a:rPr lang="fr-FR" sz="2200" i="1" u="sng" dirty="0">
                <a:solidFill>
                  <a:srgbClr val="FFC000"/>
                </a:solidFill>
                <a:effectLst>
                  <a:outerShdw blurRad="38100" dist="38100" dir="2700000" algn="tl">
                    <a:srgbClr val="000000">
                      <a:alpha val="43137"/>
                    </a:srgbClr>
                  </a:outerShdw>
                </a:effectLst>
                <a:latin typeface="+mn-lt"/>
              </a:rPr>
              <a:t>…et en jouant intentionnellement sur la continuité ou la rupture…</a:t>
            </a:r>
          </a:p>
        </p:txBody>
      </p:sp>
      <p:sp>
        <p:nvSpPr>
          <p:cNvPr id="8" name="ZoneTexte 7"/>
          <p:cNvSpPr txBox="1">
            <a:spLocks noChangeArrowheads="1"/>
          </p:cNvSpPr>
          <p:nvPr/>
        </p:nvSpPr>
        <p:spPr bwMode="auto">
          <a:xfrm>
            <a:off x="1000125" y="5072063"/>
            <a:ext cx="7929563" cy="923925"/>
          </a:xfrm>
          <a:prstGeom prst="rect">
            <a:avLst/>
          </a:prstGeom>
          <a:noFill/>
          <a:ln w="9525">
            <a:noFill/>
            <a:miter lim="800000"/>
            <a:headEnd/>
            <a:tailEnd/>
          </a:ln>
        </p:spPr>
        <p:txBody>
          <a:bodyPr>
            <a:spAutoFit/>
          </a:bodyPr>
          <a:lstStyle/>
          <a:p>
            <a:r>
              <a:rPr lang="fr-FR">
                <a:latin typeface="Gill Sans MT" pitchFamily="34" charset="0"/>
              </a:rPr>
              <a:t>La situation est elle propice à la continuité car l’élève est dominé, ou à la rupture ? ou demande t’elle un ou plusieurs coup de préparation supplémentaires ? Gestion du couple risque/sécurité. </a:t>
            </a:r>
          </a:p>
        </p:txBody>
      </p:sp>
      <p:sp>
        <p:nvSpPr>
          <p:cNvPr id="9" name="ZoneTexte 8"/>
          <p:cNvSpPr txBox="1">
            <a:spLocks noChangeArrowheads="1"/>
          </p:cNvSpPr>
          <p:nvPr/>
        </p:nvSpPr>
        <p:spPr bwMode="auto">
          <a:xfrm>
            <a:off x="1258888" y="2060575"/>
            <a:ext cx="6553200" cy="923925"/>
          </a:xfrm>
          <a:prstGeom prst="rect">
            <a:avLst/>
          </a:prstGeom>
          <a:noFill/>
          <a:ln w="9525">
            <a:noFill/>
            <a:miter lim="800000"/>
            <a:headEnd/>
            <a:tailEnd/>
          </a:ln>
        </p:spPr>
        <p:txBody>
          <a:bodyPr>
            <a:spAutoFit/>
          </a:bodyPr>
          <a:lstStyle/>
          <a:p>
            <a:pPr>
              <a:defRPr/>
            </a:pPr>
            <a:r>
              <a:rPr lang="fr-FR" dirty="0">
                <a:latin typeface="Gill Sans MT" pitchFamily="34" charset="0"/>
              </a:rPr>
              <a:t>	</a:t>
            </a:r>
            <a:r>
              <a:rPr lang="fr-FR" i="1" dirty="0">
                <a:solidFill>
                  <a:schemeClr val="accent2">
                    <a:lumMod val="60000"/>
                    <a:lumOff val="40000"/>
                  </a:schemeClr>
                </a:solidFill>
                <a:latin typeface="Gill Sans MT" pitchFamily="34" charset="0"/>
              </a:rPr>
              <a:t>Situations d’apprentissage contextualisées, avec duel.</a:t>
            </a:r>
          </a:p>
          <a:p>
            <a:pPr>
              <a:defRPr/>
            </a:pPr>
            <a:r>
              <a:rPr lang="fr-FR" i="1" dirty="0">
                <a:solidFill>
                  <a:schemeClr val="accent2">
                    <a:lumMod val="60000"/>
                    <a:lumOff val="40000"/>
                  </a:schemeClr>
                </a:solidFill>
                <a:latin typeface="Gill Sans MT" pitchFamily="34" charset="0"/>
              </a:rPr>
              <a:t>	Schémas et notions tactiques simples mais valides</a:t>
            </a:r>
            <a:r>
              <a:rPr lang="fr-FR" i="1" dirty="0">
                <a:latin typeface="Gill Sans MT" pitchFamily="34" charset="0"/>
              </a:rPr>
              <a:t>.</a:t>
            </a:r>
          </a:p>
          <a:p>
            <a:pPr>
              <a:defRPr/>
            </a:pPr>
            <a:r>
              <a:rPr lang="fr-FR" dirty="0">
                <a:latin typeface="Gill Sans MT" pitchFamily="34" charset="0"/>
              </a:rPr>
              <a:t>	</a:t>
            </a:r>
          </a:p>
        </p:txBody>
      </p:sp>
      <p:sp>
        <p:nvSpPr>
          <p:cNvPr id="10" name="Flèche courbée vers la droite 9"/>
          <p:cNvSpPr/>
          <p:nvPr/>
        </p:nvSpPr>
        <p:spPr>
          <a:xfrm>
            <a:off x="1403350" y="2060575"/>
            <a:ext cx="731838" cy="50482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11" name="ZoneTexte 10"/>
          <p:cNvSpPr txBox="1">
            <a:spLocks noChangeArrowheads="1"/>
          </p:cNvSpPr>
          <p:nvPr/>
        </p:nvSpPr>
        <p:spPr bwMode="auto">
          <a:xfrm>
            <a:off x="1331913" y="4221163"/>
            <a:ext cx="6480175" cy="369887"/>
          </a:xfrm>
          <a:prstGeom prst="rect">
            <a:avLst/>
          </a:prstGeom>
          <a:noFill/>
          <a:ln w="9525">
            <a:noFill/>
            <a:miter lim="800000"/>
            <a:headEnd/>
            <a:tailEnd/>
          </a:ln>
        </p:spPr>
        <p:txBody>
          <a:bodyPr>
            <a:spAutoFit/>
          </a:bodyPr>
          <a:lstStyle/>
          <a:p>
            <a:pPr>
              <a:defRPr/>
            </a:pPr>
            <a:r>
              <a:rPr lang="fr-FR" dirty="0">
                <a:latin typeface="Gill Sans MT" pitchFamily="34" charset="0"/>
              </a:rPr>
              <a:t>	</a:t>
            </a:r>
            <a:r>
              <a:rPr lang="fr-FR" i="1" dirty="0">
                <a:solidFill>
                  <a:schemeClr val="accent2">
                    <a:lumMod val="60000"/>
                    <a:lumOff val="40000"/>
                  </a:schemeClr>
                </a:solidFill>
                <a:latin typeface="Gill Sans MT" pitchFamily="34" charset="0"/>
              </a:rPr>
              <a:t>Projet tactique dès la mise en jeu</a:t>
            </a:r>
          </a:p>
        </p:txBody>
      </p:sp>
      <p:sp>
        <p:nvSpPr>
          <p:cNvPr id="12" name="Flèche courbée vers la droite 11"/>
          <p:cNvSpPr/>
          <p:nvPr/>
        </p:nvSpPr>
        <p:spPr>
          <a:xfrm>
            <a:off x="1403350" y="4221163"/>
            <a:ext cx="731838" cy="50323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13" name="Flèche courbée vers la droite 12"/>
          <p:cNvSpPr/>
          <p:nvPr/>
        </p:nvSpPr>
        <p:spPr>
          <a:xfrm>
            <a:off x="1357313" y="6072188"/>
            <a:ext cx="731837" cy="50323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14" name="ZoneTexte 13"/>
          <p:cNvSpPr txBox="1">
            <a:spLocks noChangeArrowheads="1"/>
          </p:cNvSpPr>
          <p:nvPr/>
        </p:nvSpPr>
        <p:spPr bwMode="auto">
          <a:xfrm>
            <a:off x="2357438" y="6143625"/>
            <a:ext cx="6624637" cy="369888"/>
          </a:xfrm>
          <a:prstGeom prst="rect">
            <a:avLst/>
          </a:prstGeom>
          <a:noFill/>
          <a:ln w="9525">
            <a:noFill/>
            <a:miter lim="800000"/>
            <a:headEnd/>
            <a:tailEnd/>
          </a:ln>
        </p:spPr>
        <p:txBody>
          <a:bodyPr>
            <a:spAutoFit/>
          </a:bodyPr>
          <a:lstStyle/>
          <a:p>
            <a:pPr>
              <a:defRPr/>
            </a:pPr>
            <a:r>
              <a:rPr lang="fr-FR" i="1" dirty="0">
                <a:solidFill>
                  <a:schemeClr val="accent2">
                    <a:lumMod val="60000"/>
                    <a:lumOff val="40000"/>
                  </a:schemeClr>
                </a:solidFill>
                <a:latin typeface="Gill Sans MT" pitchFamily="34" charset="0"/>
              </a:rPr>
              <a:t>Envisager l’échange comme un scénario, avec des intentions tactiques</a:t>
            </a:r>
          </a:p>
        </p:txBody>
      </p:sp>
      <p:sp>
        <p:nvSpPr>
          <p:cNvPr id="15" name="ZoneTexte 14"/>
          <p:cNvSpPr txBox="1"/>
          <p:nvPr/>
        </p:nvSpPr>
        <p:spPr>
          <a:xfrm>
            <a:off x="5141879" y="6488668"/>
            <a:ext cx="4002121" cy="369332"/>
          </a:xfrm>
          <a:prstGeom prst="rect">
            <a:avLst/>
          </a:prstGeom>
          <a:noFill/>
        </p:spPr>
        <p:txBody>
          <a:bodyPr wrap="none" rtlCol="0">
            <a:spAutoFit/>
          </a:bodyPr>
          <a:lstStyle/>
          <a:p>
            <a:r>
              <a:rPr lang="fr-FR" dirty="0" smtClean="0"/>
              <a:t>B. </a:t>
            </a:r>
            <a:r>
              <a:rPr lang="fr-FR" dirty="0" err="1" smtClean="0"/>
              <a:t>Bachelart</a:t>
            </a:r>
            <a:r>
              <a:rPr lang="fr-FR" dirty="0" smtClean="0"/>
              <a:t> et P. Perrin, Forum 2012</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heckerboard(across)">
                                      <p:cBhvr>
                                        <p:cTn id="17" dur="500"/>
                                        <p:tgtEl>
                                          <p:spTgt spid="10"/>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checkerboard(across)">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checkerboard(across)">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6">
                                            <p:txEl>
                                              <p:pRg st="0" end="0"/>
                                            </p:txEl>
                                          </p:spTgt>
                                        </p:tgtEl>
                                        <p:attrNameLst>
                                          <p:attrName>style.visibility</p:attrName>
                                        </p:attrNameLst>
                                      </p:cBhvr>
                                      <p:to>
                                        <p:strVal val="visible"/>
                                      </p:to>
                                    </p:set>
                                    <p:animEffect transition="in" filter="checkerboard(across)">
                                      <p:cBhvr>
                                        <p:cTn id="30" dur="500"/>
                                        <p:tgtEl>
                                          <p:spTgt spid="6">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checkerboard(across)">
                                      <p:cBhvr>
                                        <p:cTn id="35" dur="500"/>
                                        <p:tgtEl>
                                          <p:spTgt spid="12"/>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checkerboard(across)">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checkerboard(across)">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checkerboard(across)">
                                      <p:cBhvr>
                                        <p:cTn id="48" dur="5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checkerboard(across)">
                                      <p:cBhvr>
                                        <p:cTn id="53" dur="500"/>
                                        <p:tgtEl>
                                          <p:spTgt spid="13"/>
                                        </p:tgtEl>
                                      </p:cBhvr>
                                    </p:animEffect>
                                  </p:childTnLst>
                                </p:cTn>
                              </p:par>
                              <p:par>
                                <p:cTn id="54" presetID="5" presetClass="entr" presetSubtype="10" fill="hold" grpId="0" nodeType="with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checkerboard(across)">
                                      <p:cBhvr>
                                        <p:cTn id="5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allAtOnce"/>
      <p:bldP spid="7" grpId="0"/>
      <p:bldP spid="8" grpId="0"/>
      <p:bldP spid="9" grpId="0"/>
      <p:bldP spid="10" grpId="0" animBg="1"/>
      <p:bldP spid="11" grpId="0"/>
      <p:bldP spid="12" grpId="0" animBg="1"/>
      <p:bldP spid="13" grpId="0" animBg="1"/>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913" y="0"/>
            <a:ext cx="7497762" cy="620713"/>
          </a:xfrm>
        </p:spPr>
        <p:txBody>
          <a:bodyPr>
            <a:noAutofit/>
          </a:bodyPr>
          <a:lstStyle/>
          <a:p>
            <a:pPr eaLnBrk="1" fontAlgn="auto" hangingPunct="1">
              <a:spcAft>
                <a:spcPts val="0"/>
              </a:spcAft>
              <a:defRPr/>
            </a:pPr>
            <a:r>
              <a:rPr lang="fr-FR" sz="2200" i="1" u="sng" dirty="0" smtClean="0">
                <a:solidFill>
                  <a:srgbClr val="FFC000"/>
                </a:solidFill>
              </a:rPr>
              <a:t>…par l’utilisation de coups et trajectoires variés…</a:t>
            </a:r>
            <a:endParaRPr lang="fr-FR" sz="2200" i="1" u="sng" dirty="0">
              <a:solidFill>
                <a:srgbClr val="FFC000"/>
              </a:solidFill>
            </a:endParaRPr>
          </a:p>
        </p:txBody>
      </p:sp>
      <p:sp>
        <p:nvSpPr>
          <p:cNvPr id="4" name="Flèche courbée vers la droite 3"/>
          <p:cNvSpPr/>
          <p:nvPr/>
        </p:nvSpPr>
        <p:spPr>
          <a:xfrm>
            <a:off x="1571625" y="1714500"/>
            <a:ext cx="731838" cy="50482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6" name="ZoneTexte 5"/>
          <p:cNvSpPr txBox="1">
            <a:spLocks noChangeArrowheads="1"/>
          </p:cNvSpPr>
          <p:nvPr/>
        </p:nvSpPr>
        <p:spPr bwMode="auto">
          <a:xfrm>
            <a:off x="2571750" y="1714500"/>
            <a:ext cx="5688013" cy="369888"/>
          </a:xfrm>
          <a:prstGeom prst="rect">
            <a:avLst/>
          </a:prstGeom>
          <a:noFill/>
          <a:ln w="9525">
            <a:noFill/>
            <a:miter lim="800000"/>
            <a:headEnd/>
            <a:tailEnd/>
          </a:ln>
        </p:spPr>
        <p:txBody>
          <a:bodyPr>
            <a:spAutoFit/>
          </a:bodyPr>
          <a:lstStyle/>
          <a:p>
            <a:pPr>
              <a:defRPr/>
            </a:pPr>
            <a:r>
              <a:rPr lang="fr-FR" i="1" dirty="0">
                <a:solidFill>
                  <a:schemeClr val="accent2">
                    <a:lumMod val="60000"/>
                    <a:lumOff val="40000"/>
                  </a:schemeClr>
                </a:solidFill>
                <a:latin typeface="Gill Sans MT" pitchFamily="34" charset="0"/>
              </a:rPr>
              <a:t>Enrichir le répertoire technico/tactique</a:t>
            </a:r>
          </a:p>
        </p:txBody>
      </p:sp>
      <p:sp>
        <p:nvSpPr>
          <p:cNvPr id="7" name="ZoneTexte 6"/>
          <p:cNvSpPr txBox="1"/>
          <p:nvPr/>
        </p:nvSpPr>
        <p:spPr>
          <a:xfrm>
            <a:off x="1403350" y="2205038"/>
            <a:ext cx="6481763" cy="430212"/>
          </a:xfrm>
          <a:prstGeom prst="rect">
            <a:avLst/>
          </a:prstGeom>
          <a:noFill/>
        </p:spPr>
        <p:txBody>
          <a:bodyPr>
            <a:spAutoFit/>
          </a:bodyPr>
          <a:lstStyle/>
          <a:p>
            <a:pPr fontAlgn="auto">
              <a:spcBef>
                <a:spcPts val="0"/>
              </a:spcBef>
              <a:spcAft>
                <a:spcPts val="0"/>
              </a:spcAft>
              <a:defRPr/>
            </a:pPr>
            <a:r>
              <a:rPr lang="fr-FR" sz="2200" i="1" u="sng" dirty="0">
                <a:solidFill>
                  <a:srgbClr val="FFC000"/>
                </a:solidFill>
                <a:effectLst>
                  <a:outerShdw blurRad="38100" dist="38100" dir="2700000" algn="tl">
                    <a:srgbClr val="000000">
                      <a:alpha val="43137"/>
                    </a:srgbClr>
                  </a:outerShdw>
                </a:effectLst>
                <a:latin typeface="+mn-lt"/>
              </a:rPr>
              <a:t>…Gérer collectivement un tournoi…</a:t>
            </a:r>
          </a:p>
        </p:txBody>
      </p:sp>
      <p:sp>
        <p:nvSpPr>
          <p:cNvPr id="8" name="ZoneTexte 7"/>
          <p:cNvSpPr txBox="1">
            <a:spLocks noChangeArrowheads="1"/>
          </p:cNvSpPr>
          <p:nvPr/>
        </p:nvSpPr>
        <p:spPr bwMode="auto">
          <a:xfrm>
            <a:off x="1222375" y="2643188"/>
            <a:ext cx="7778750" cy="1138237"/>
          </a:xfrm>
          <a:prstGeom prst="rect">
            <a:avLst/>
          </a:prstGeom>
          <a:noFill/>
          <a:ln w="9525">
            <a:noFill/>
            <a:miter lim="800000"/>
            <a:headEnd/>
            <a:tailEnd/>
          </a:ln>
        </p:spPr>
        <p:txBody>
          <a:bodyPr>
            <a:spAutoFit/>
          </a:bodyPr>
          <a:lstStyle/>
          <a:p>
            <a:pPr algn="just"/>
            <a:r>
              <a:rPr lang="fr-FR" sz="1700">
                <a:latin typeface="Gill Sans MT" pitchFamily="34" charset="0"/>
              </a:rPr>
              <a:t>Durant le cycle, les élèves sont confrontés à différents types d’organisation où chacun joue un rôle. En vivant la FPS, ils sont à chaque rencontre joueur, coach, arbitre. Ils jouent tous un rôle essentiel dans la gestion de la rencontre et dans le recueil des différentes données. </a:t>
            </a:r>
          </a:p>
        </p:txBody>
      </p:sp>
      <p:sp>
        <p:nvSpPr>
          <p:cNvPr id="9" name="Flèche courbée vers la droite 8"/>
          <p:cNvSpPr/>
          <p:nvPr/>
        </p:nvSpPr>
        <p:spPr>
          <a:xfrm>
            <a:off x="1643063" y="3786188"/>
            <a:ext cx="731837" cy="50482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10" name="ZoneTexte 9"/>
          <p:cNvSpPr txBox="1">
            <a:spLocks noChangeArrowheads="1"/>
          </p:cNvSpPr>
          <p:nvPr/>
        </p:nvSpPr>
        <p:spPr bwMode="auto">
          <a:xfrm>
            <a:off x="2571750" y="3857625"/>
            <a:ext cx="5184775" cy="368300"/>
          </a:xfrm>
          <a:prstGeom prst="rect">
            <a:avLst/>
          </a:prstGeom>
          <a:noFill/>
          <a:ln w="9525">
            <a:noFill/>
            <a:miter lim="800000"/>
            <a:headEnd/>
            <a:tailEnd/>
          </a:ln>
        </p:spPr>
        <p:txBody>
          <a:bodyPr>
            <a:spAutoFit/>
          </a:bodyPr>
          <a:lstStyle/>
          <a:p>
            <a:pPr>
              <a:defRPr/>
            </a:pPr>
            <a:r>
              <a:rPr lang="fr-FR" i="1" dirty="0">
                <a:solidFill>
                  <a:schemeClr val="accent2">
                    <a:lumMod val="60000"/>
                    <a:lumOff val="40000"/>
                  </a:schemeClr>
                </a:solidFill>
                <a:latin typeface="Gill Sans MT" pitchFamily="34" charset="0"/>
              </a:rPr>
              <a:t>Multiplier les différents rôles sociaux, les responsabiliser.</a:t>
            </a:r>
          </a:p>
        </p:txBody>
      </p:sp>
      <p:sp>
        <p:nvSpPr>
          <p:cNvPr id="11" name="ZoneTexte 10"/>
          <p:cNvSpPr txBox="1"/>
          <p:nvPr/>
        </p:nvSpPr>
        <p:spPr>
          <a:xfrm>
            <a:off x="1187450" y="4221163"/>
            <a:ext cx="7956550" cy="769937"/>
          </a:xfrm>
          <a:prstGeom prst="rect">
            <a:avLst/>
          </a:prstGeom>
          <a:noFill/>
        </p:spPr>
        <p:txBody>
          <a:bodyPr>
            <a:spAutoFit/>
          </a:bodyPr>
          <a:lstStyle/>
          <a:p>
            <a:pPr fontAlgn="auto">
              <a:spcBef>
                <a:spcPts val="0"/>
              </a:spcBef>
              <a:spcAft>
                <a:spcPts val="0"/>
              </a:spcAft>
              <a:defRPr/>
            </a:pPr>
            <a:r>
              <a:rPr lang="fr-FR" sz="2200" i="1" u="sng" dirty="0">
                <a:solidFill>
                  <a:srgbClr val="FFC000"/>
                </a:solidFill>
                <a:effectLst>
                  <a:outerShdw blurRad="38100" dist="38100" dir="2700000" algn="tl">
                    <a:srgbClr val="000000">
                      <a:alpha val="43137"/>
                    </a:srgbClr>
                  </a:outerShdw>
                </a:effectLst>
                <a:latin typeface="+mn-lt"/>
              </a:rPr>
              <a:t>…et aider un partenaire à prendre en compte son jeu pour gagner la rencontre. »</a:t>
            </a:r>
          </a:p>
        </p:txBody>
      </p:sp>
      <p:sp>
        <p:nvSpPr>
          <p:cNvPr id="12" name="ZoneTexte 11"/>
          <p:cNvSpPr txBox="1">
            <a:spLocks noChangeArrowheads="1"/>
          </p:cNvSpPr>
          <p:nvPr/>
        </p:nvSpPr>
        <p:spPr bwMode="auto">
          <a:xfrm>
            <a:off x="1214438" y="500063"/>
            <a:ext cx="7777162" cy="1138237"/>
          </a:xfrm>
          <a:prstGeom prst="rect">
            <a:avLst/>
          </a:prstGeom>
          <a:noFill/>
          <a:ln w="9525">
            <a:noFill/>
            <a:miter lim="800000"/>
            <a:headEnd/>
            <a:tailEnd/>
          </a:ln>
        </p:spPr>
        <p:txBody>
          <a:bodyPr>
            <a:spAutoFit/>
          </a:bodyPr>
          <a:lstStyle/>
          <a:p>
            <a:pPr algn="just"/>
            <a:r>
              <a:rPr lang="fr-FR" sz="1700">
                <a:latin typeface="Gill Sans MT" pitchFamily="34" charset="0"/>
              </a:rPr>
              <a:t>L’élève doit posséder un panel de coups et maîtriser plusieurs paramètres de la trajectoire lui permettant de produire un maximum d’incertitude chez l’adversaire. On ne peut attendre de lui une efficacité optimale sur chaque frappe mais au minimum de chercher à chaque échange à sortir son adversaire de sa zone de confort.</a:t>
            </a:r>
          </a:p>
        </p:txBody>
      </p:sp>
      <p:sp>
        <p:nvSpPr>
          <p:cNvPr id="15" name="ZoneTexte 14"/>
          <p:cNvSpPr txBox="1">
            <a:spLocks noChangeArrowheads="1"/>
          </p:cNvSpPr>
          <p:nvPr/>
        </p:nvSpPr>
        <p:spPr bwMode="auto">
          <a:xfrm>
            <a:off x="1214438" y="4929188"/>
            <a:ext cx="7786687" cy="877887"/>
          </a:xfrm>
          <a:prstGeom prst="rect">
            <a:avLst/>
          </a:prstGeom>
          <a:noFill/>
          <a:ln w="9525">
            <a:noFill/>
            <a:miter lim="800000"/>
            <a:headEnd/>
            <a:tailEnd/>
          </a:ln>
        </p:spPr>
        <p:txBody>
          <a:bodyPr>
            <a:spAutoFit/>
          </a:bodyPr>
          <a:lstStyle/>
          <a:p>
            <a:pPr algn="just"/>
            <a:r>
              <a:rPr lang="fr-FR" sz="1700">
                <a:latin typeface="Gill Sans MT" pitchFamily="34" charset="0"/>
              </a:rPr>
              <a:t>Ce point est un travail de longue haleine qui s’envisage modestement dès la 6</a:t>
            </a:r>
            <a:r>
              <a:rPr lang="fr-FR" sz="1700" baseline="30000">
                <a:latin typeface="Gill Sans MT" pitchFamily="34" charset="0"/>
              </a:rPr>
              <a:t>ème</a:t>
            </a:r>
            <a:r>
              <a:rPr lang="fr-FR" sz="1700">
                <a:latin typeface="Gill Sans MT" pitchFamily="34" charset="0"/>
              </a:rPr>
              <a:t>. Observer, se connaître, apprendre à relever des infos sont autant de passages nécessaires. Ce qu’on attend en terme de conseil doit être simple ! </a:t>
            </a:r>
          </a:p>
        </p:txBody>
      </p:sp>
      <p:sp>
        <p:nvSpPr>
          <p:cNvPr id="16" name="Flèche courbée vers la droite 15"/>
          <p:cNvSpPr/>
          <p:nvPr/>
        </p:nvSpPr>
        <p:spPr>
          <a:xfrm>
            <a:off x="1571625" y="6000750"/>
            <a:ext cx="731838" cy="50323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19" name="ZoneTexte 18"/>
          <p:cNvSpPr txBox="1">
            <a:spLocks noChangeArrowheads="1"/>
          </p:cNvSpPr>
          <p:nvPr/>
        </p:nvSpPr>
        <p:spPr bwMode="auto">
          <a:xfrm>
            <a:off x="2627313" y="5949950"/>
            <a:ext cx="6192837" cy="646113"/>
          </a:xfrm>
          <a:prstGeom prst="rect">
            <a:avLst/>
          </a:prstGeom>
          <a:noFill/>
          <a:ln w="9525">
            <a:noFill/>
            <a:miter lim="800000"/>
            <a:headEnd/>
            <a:tailEnd/>
          </a:ln>
        </p:spPr>
        <p:txBody>
          <a:bodyPr>
            <a:spAutoFit/>
          </a:bodyPr>
          <a:lstStyle/>
          <a:p>
            <a:pPr>
              <a:defRPr/>
            </a:pPr>
            <a:r>
              <a:rPr lang="fr-FR" i="1" dirty="0">
                <a:solidFill>
                  <a:schemeClr val="accent2">
                    <a:lumMod val="60000"/>
                    <a:lumOff val="40000"/>
                  </a:schemeClr>
                </a:solidFill>
                <a:latin typeface="Gill Sans MT" pitchFamily="34" charset="0"/>
              </a:rPr>
              <a:t>Aide simple mais cohérente: « Il est gêné quand tu joues court…il ne se déplace pas…il joue mal en Revers, </a:t>
            </a:r>
            <a:r>
              <a:rPr lang="fr-FR" i="1" dirty="0" err="1">
                <a:solidFill>
                  <a:schemeClr val="accent2">
                    <a:lumMod val="60000"/>
                    <a:lumOff val="40000"/>
                  </a:schemeClr>
                </a:solidFill>
                <a:latin typeface="Gill Sans MT" pitchFamily="34" charset="0"/>
              </a:rPr>
              <a:t>etc</a:t>
            </a:r>
            <a:r>
              <a:rPr lang="fr-FR" i="1" dirty="0">
                <a:solidFill>
                  <a:schemeClr val="accent2">
                    <a:lumMod val="60000"/>
                    <a:lumOff val="40000"/>
                  </a:schemeClr>
                </a:solidFill>
                <a:latin typeface="Gill Sans MT" pitchFamily="34" charset="0"/>
              </a:rPr>
              <a:t>…»</a:t>
            </a:r>
          </a:p>
        </p:txBody>
      </p:sp>
      <p:sp>
        <p:nvSpPr>
          <p:cNvPr id="14" name="ZoneTexte 13"/>
          <p:cNvSpPr txBox="1"/>
          <p:nvPr/>
        </p:nvSpPr>
        <p:spPr>
          <a:xfrm>
            <a:off x="5141879" y="6488668"/>
            <a:ext cx="4002121" cy="369332"/>
          </a:xfrm>
          <a:prstGeom prst="rect">
            <a:avLst/>
          </a:prstGeom>
          <a:noFill/>
        </p:spPr>
        <p:txBody>
          <a:bodyPr wrap="none" rtlCol="0">
            <a:spAutoFit/>
          </a:bodyPr>
          <a:lstStyle/>
          <a:p>
            <a:r>
              <a:rPr lang="fr-FR" dirty="0" smtClean="0"/>
              <a:t>B. </a:t>
            </a:r>
            <a:r>
              <a:rPr lang="fr-FR" dirty="0" err="1" smtClean="0"/>
              <a:t>Bachelart</a:t>
            </a:r>
            <a:r>
              <a:rPr lang="fr-FR" dirty="0" smtClean="0"/>
              <a:t> et P. Perrin, Forum 2012</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heckerboard(across)">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heckerboard(across)">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checkerboard(across)">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checkerboard(across)">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checkerboard(across)">
                                      <p:cBhvr>
                                        <p:cTn id="35" dur="500"/>
                                        <p:tgtEl>
                                          <p:spTgt spid="9"/>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checkerboard(across)">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checkerboard(across)">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checkerboard(across)">
                                      <p:cBhvr>
                                        <p:cTn id="48" dur="500"/>
                                        <p:tgtEl>
                                          <p:spTgt spid="15"/>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checkerboard(across)">
                                      <p:cBhvr>
                                        <p:cTn id="53" dur="500"/>
                                        <p:tgtEl>
                                          <p:spTgt spid="16"/>
                                        </p:tgtEl>
                                      </p:cBhvr>
                                    </p:animEffect>
                                  </p:childTnLst>
                                </p:cTn>
                              </p:par>
                            </p:childTnLst>
                          </p:cTn>
                        </p:par>
                        <p:par>
                          <p:cTn id="54" fill="hold">
                            <p:stCondLst>
                              <p:cond delay="500"/>
                            </p:stCondLst>
                            <p:childTnLst>
                              <p:par>
                                <p:cTn id="55" presetID="5" presetClass="entr" presetSubtype="10"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checkerboard(across)">
                                      <p:cBhvr>
                                        <p:cTn id="5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p:bldP spid="7" grpId="0"/>
      <p:bldP spid="8" grpId="0"/>
      <p:bldP spid="9" grpId="0" animBg="1"/>
      <p:bldP spid="10" grpId="0"/>
      <p:bldP spid="11" grpId="0"/>
      <p:bldP spid="12" grpId="0"/>
      <p:bldP spid="15" grpId="0"/>
      <p:bldP spid="16" grpId="0" animBg="1"/>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42938" y="1214438"/>
            <a:ext cx="8291512" cy="5256212"/>
          </a:xfrm>
        </p:spPr>
        <p:txBody>
          <a:bodyPr>
            <a:normAutofit/>
          </a:bodyPr>
          <a:lstStyle/>
          <a:p>
            <a:pPr marL="365760" indent="-283464" algn="just" eaLnBrk="1" fontAlgn="auto" hangingPunct="1">
              <a:spcAft>
                <a:spcPts val="0"/>
              </a:spcAft>
              <a:buFont typeface="Wingdings 2"/>
              <a:buNone/>
              <a:defRPr/>
            </a:pPr>
            <a:r>
              <a:rPr lang="fr-FR" sz="2400" dirty="0" smtClean="0">
                <a:solidFill>
                  <a:srgbClr val="FF0000"/>
                </a:solidFill>
              </a:rPr>
              <a:t>		</a:t>
            </a:r>
            <a:r>
              <a:rPr lang="fr-FR" sz="2400" u="sng" dirty="0" smtClean="0">
                <a:solidFill>
                  <a:schemeClr val="accent5">
                    <a:lumMod val="60000"/>
                    <a:lumOff val="40000"/>
                  </a:schemeClr>
                </a:solidFill>
              </a:rPr>
              <a:t>N1: </a:t>
            </a:r>
            <a:r>
              <a:rPr lang="fr-FR" sz="2400" dirty="0" smtClean="0">
                <a:solidFill>
                  <a:schemeClr val="accent5">
                    <a:lumMod val="60000"/>
                    <a:lumOff val="40000"/>
                  </a:schemeClr>
                </a:solidFill>
              </a:rPr>
              <a:t>Le débutant, ou </a:t>
            </a:r>
            <a:r>
              <a:rPr lang="fr-FR" sz="2400" u="sng" dirty="0" smtClean="0">
                <a:solidFill>
                  <a:schemeClr val="accent5">
                    <a:lumMod val="60000"/>
                    <a:lumOff val="40000"/>
                  </a:schemeClr>
                </a:solidFill>
              </a:rPr>
              <a:t>L’ENVOI-RENVOI</a:t>
            </a:r>
            <a:r>
              <a:rPr lang="fr-FR" dirty="0" smtClean="0">
                <a:solidFill>
                  <a:srgbClr val="FF0000"/>
                </a:solidFill>
              </a:rPr>
              <a:t>	               </a:t>
            </a:r>
            <a:r>
              <a:rPr lang="fr-FR" sz="1400" dirty="0" smtClean="0">
                <a:latin typeface="+mj-lt"/>
              </a:rPr>
              <a:t>LE JOUEUR EST CAPABLE D'EFFECTUER UN ENVOI, UN RENVOI DANS LE TERRAIN ADVERSE EN ASSURANT DE TEMPS EN TEMPS LA CONTINUITE DE L'ECHANGE.</a:t>
            </a:r>
            <a:endParaRPr lang="fr-FR" sz="800" dirty="0" smtClean="0">
              <a:latin typeface="+mj-lt"/>
            </a:endParaRPr>
          </a:p>
          <a:p>
            <a:pPr marL="365760" indent="-283464" algn="just" eaLnBrk="1" fontAlgn="auto" hangingPunct="1">
              <a:spcAft>
                <a:spcPts val="0"/>
              </a:spcAft>
              <a:buFont typeface="Wingdings 2"/>
              <a:buNone/>
              <a:defRPr/>
            </a:pPr>
            <a:endParaRPr lang="fr-FR" sz="1400" dirty="0" smtClean="0"/>
          </a:p>
          <a:p>
            <a:pPr marL="365760" indent="-283464" algn="just" eaLnBrk="1" fontAlgn="auto" hangingPunct="1">
              <a:spcAft>
                <a:spcPts val="0"/>
              </a:spcAft>
              <a:buFont typeface="Wingdings 2"/>
              <a:buNone/>
              <a:defRPr/>
            </a:pPr>
            <a:r>
              <a:rPr lang="fr-FR" sz="1400" dirty="0" smtClean="0">
                <a:solidFill>
                  <a:schemeClr val="accent5">
                    <a:lumMod val="60000"/>
                    <a:lumOff val="40000"/>
                  </a:schemeClr>
                </a:solidFill>
              </a:rPr>
              <a:t>		</a:t>
            </a:r>
            <a:r>
              <a:rPr lang="fr-FR" sz="2400" u="sng" dirty="0" smtClean="0">
                <a:solidFill>
                  <a:schemeClr val="accent5">
                    <a:lumMod val="60000"/>
                    <a:lumOff val="40000"/>
                  </a:schemeClr>
                </a:solidFill>
              </a:rPr>
              <a:t>N2: L’ECHANGE</a:t>
            </a:r>
            <a:r>
              <a:rPr lang="fr-FR" sz="2400" dirty="0" smtClean="0">
                <a:solidFill>
                  <a:srgbClr val="FF0000"/>
                </a:solidFill>
              </a:rPr>
              <a:t>					          </a:t>
            </a:r>
            <a:r>
              <a:rPr lang="fr-FR" sz="1400" dirty="0" smtClean="0"/>
              <a:t>LE JOUEUR CHERCHE A NE PAS PERDRE LE POINT EN JOUANT L'ECHANGE, IL ATTEND LA FAUTE DE L'ADVERSAIRE (difficulté à exploiter le volant facile). </a:t>
            </a:r>
          </a:p>
          <a:p>
            <a:pPr marL="365760" indent="-283464" eaLnBrk="1" fontAlgn="auto" hangingPunct="1">
              <a:spcAft>
                <a:spcPts val="0"/>
              </a:spcAft>
              <a:buFont typeface="Wingdings 2"/>
              <a:buNone/>
              <a:defRPr/>
            </a:pPr>
            <a:endParaRPr lang="fr-FR" sz="1400" b="1" dirty="0" smtClean="0">
              <a:solidFill>
                <a:srgbClr val="FF0000"/>
              </a:solidFill>
            </a:endParaRPr>
          </a:p>
          <a:p>
            <a:pPr marL="365760" indent="-283464" algn="just" eaLnBrk="1" fontAlgn="auto" hangingPunct="1">
              <a:spcAft>
                <a:spcPts val="0"/>
              </a:spcAft>
              <a:buFont typeface="Wingdings 2"/>
              <a:buNone/>
              <a:defRPr/>
            </a:pPr>
            <a:r>
              <a:rPr lang="fr-FR" sz="1400" b="1" dirty="0" smtClean="0">
                <a:solidFill>
                  <a:srgbClr val="FF0000"/>
                </a:solidFill>
              </a:rPr>
              <a:t>		</a:t>
            </a:r>
            <a:r>
              <a:rPr lang="fr-FR" sz="2400" u="sng" dirty="0" smtClean="0">
                <a:solidFill>
                  <a:schemeClr val="accent5">
                    <a:lumMod val="60000"/>
                    <a:lumOff val="40000"/>
                  </a:schemeClr>
                </a:solidFill>
              </a:rPr>
              <a:t>N3: LA RUPTURE DIRECTE</a:t>
            </a:r>
            <a:r>
              <a:rPr lang="fr-FR" sz="1400" b="1" dirty="0" smtClean="0">
                <a:solidFill>
                  <a:srgbClr val="FF6600"/>
                </a:solidFill>
              </a:rPr>
              <a:t>		</a:t>
            </a:r>
            <a:r>
              <a:rPr lang="fr-FR" sz="1400" b="1" dirty="0" smtClean="0">
                <a:solidFill>
                  <a:srgbClr val="FFC000"/>
                </a:solidFill>
              </a:rPr>
              <a:t>		              </a:t>
            </a:r>
            <a:r>
              <a:rPr lang="fr-FR" sz="1400" dirty="0" smtClean="0"/>
              <a:t>LE JOUEUR ROMPT L'ECHANGE EN EXPLOITANT UN VOLANT FACILE, NON PROVOQUE, DÛ LE PLUS SOUVENT A UNE OPPORTUNITE.</a:t>
            </a:r>
          </a:p>
          <a:p>
            <a:pPr marL="365760" indent="-283464" eaLnBrk="1" fontAlgn="auto" hangingPunct="1">
              <a:spcAft>
                <a:spcPts val="0"/>
              </a:spcAft>
              <a:buFont typeface="Wingdings 2"/>
              <a:buNone/>
              <a:defRPr/>
            </a:pPr>
            <a:endParaRPr lang="fr-FR" sz="1400" b="1" dirty="0" smtClean="0"/>
          </a:p>
          <a:p>
            <a:pPr marL="365760" indent="-283464" eaLnBrk="1" fontAlgn="auto" hangingPunct="1">
              <a:spcAft>
                <a:spcPts val="0"/>
              </a:spcAft>
              <a:buFont typeface="Wingdings 2"/>
              <a:buNone/>
              <a:defRPr/>
            </a:pPr>
            <a:endParaRPr lang="fr-FR" sz="900" b="1" dirty="0" smtClean="0"/>
          </a:p>
          <a:p>
            <a:pPr marL="365760" indent="-180000" eaLnBrk="1" fontAlgn="auto" hangingPunct="1">
              <a:spcAft>
                <a:spcPts val="0"/>
              </a:spcAft>
              <a:buFont typeface="Wingdings 2"/>
              <a:buNone/>
              <a:defRPr/>
            </a:pPr>
            <a:r>
              <a:rPr lang="fr-FR" sz="900" b="1" dirty="0" smtClean="0">
                <a:solidFill>
                  <a:schemeClr val="accent5">
                    <a:lumMod val="60000"/>
                    <a:lumOff val="40000"/>
                  </a:schemeClr>
                </a:solidFill>
              </a:rPr>
              <a:t>		</a:t>
            </a:r>
            <a:r>
              <a:rPr lang="fr-FR" sz="2400" u="sng" dirty="0" smtClean="0">
                <a:solidFill>
                  <a:schemeClr val="accent5">
                    <a:lumMod val="60000"/>
                    <a:lumOff val="40000"/>
                  </a:schemeClr>
                </a:solidFill>
              </a:rPr>
              <a:t>N4: LA RUPTURE DIFFEREE</a:t>
            </a:r>
          </a:p>
          <a:p>
            <a:pPr marL="365760" indent="-180000" algn="just" eaLnBrk="1" fontAlgn="auto" hangingPunct="1">
              <a:spcAft>
                <a:spcPts val="0"/>
              </a:spcAft>
              <a:buFont typeface="Wingdings 2"/>
              <a:buNone/>
              <a:defRPr/>
            </a:pPr>
            <a:r>
              <a:rPr lang="fr-FR" sz="1400" dirty="0" smtClean="0">
                <a:solidFill>
                  <a:schemeClr val="accent5">
                    <a:lumMod val="60000"/>
                    <a:lumOff val="40000"/>
                  </a:schemeClr>
                </a:solidFill>
              </a:rPr>
              <a:t>    </a:t>
            </a:r>
            <a:r>
              <a:rPr lang="fr-FR" sz="1400" dirty="0" smtClean="0"/>
              <a:t>LE JOUEUR ROMPT L’ECHANGE GRÂCE à UN ENCHAÎNEMENT DE COUPS. IL EXPLOITE UNE CIBLE QU’IL A CREEE AU PREALABLE.</a:t>
            </a:r>
            <a:endParaRPr lang="fr-FR" sz="1400" u="sng" dirty="0">
              <a:solidFill>
                <a:srgbClr val="FF0000"/>
              </a:solidFill>
            </a:endParaRPr>
          </a:p>
        </p:txBody>
      </p:sp>
      <p:sp>
        <p:nvSpPr>
          <p:cNvPr id="12292" name="ZoneTexte 3"/>
          <p:cNvSpPr txBox="1">
            <a:spLocks noChangeArrowheads="1"/>
          </p:cNvSpPr>
          <p:nvPr/>
        </p:nvSpPr>
        <p:spPr bwMode="auto">
          <a:xfrm>
            <a:off x="1214438" y="785813"/>
            <a:ext cx="7777162" cy="523875"/>
          </a:xfrm>
          <a:prstGeom prst="rect">
            <a:avLst/>
          </a:prstGeom>
          <a:noFill/>
          <a:ln w="9525">
            <a:noFill/>
            <a:miter lim="800000"/>
            <a:headEnd/>
            <a:tailEnd/>
          </a:ln>
        </p:spPr>
        <p:txBody>
          <a:bodyPr>
            <a:spAutoFit/>
          </a:bodyPr>
          <a:lstStyle/>
          <a:p>
            <a:pPr algn="ctr"/>
            <a:r>
              <a:rPr lang="fr-FR" sz="1400" b="1">
                <a:solidFill>
                  <a:srgbClr val="FFC000"/>
                </a:solidFill>
                <a:latin typeface="Gill Sans MT" pitchFamily="34" charset="0"/>
              </a:rPr>
              <a:t>CURRICULUM DE FORMATION DU JOUEUR </a:t>
            </a:r>
          </a:p>
          <a:p>
            <a:pPr algn="ctr"/>
            <a:r>
              <a:rPr lang="fr-FR" sz="1400" b="1">
                <a:solidFill>
                  <a:srgbClr val="FFC000"/>
                </a:solidFill>
                <a:latin typeface="Gill Sans MT" pitchFamily="34" charset="0"/>
              </a:rPr>
              <a:t>EN SPORTS DE RAQUETTES  (M. CAPPELLETTI et E. LOUIS, 1996)</a:t>
            </a:r>
          </a:p>
        </p:txBody>
      </p:sp>
      <p:sp>
        <p:nvSpPr>
          <p:cNvPr id="5" name="Flèche courbée vers la droite 4"/>
          <p:cNvSpPr/>
          <p:nvPr/>
        </p:nvSpPr>
        <p:spPr>
          <a:xfrm>
            <a:off x="2071688" y="4500563"/>
            <a:ext cx="428625" cy="5715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6" name="ZoneTexte 5"/>
          <p:cNvSpPr txBox="1"/>
          <p:nvPr/>
        </p:nvSpPr>
        <p:spPr>
          <a:xfrm>
            <a:off x="2714625" y="4572000"/>
            <a:ext cx="4752975" cy="461963"/>
          </a:xfrm>
          <a:prstGeom prst="rect">
            <a:avLst/>
          </a:prstGeom>
          <a:noFill/>
        </p:spPr>
        <p:txBody>
          <a:bodyPr>
            <a:spAutoFit/>
          </a:bodyPr>
          <a:lstStyle/>
          <a:p>
            <a:pPr fontAlgn="auto">
              <a:spcBef>
                <a:spcPts val="0"/>
              </a:spcBef>
              <a:spcAft>
                <a:spcPts val="0"/>
              </a:spcAft>
              <a:defRPr/>
            </a:pPr>
            <a:r>
              <a:rPr lang="fr-FR" sz="2400" i="1" dirty="0">
                <a:solidFill>
                  <a:schemeClr val="accent2">
                    <a:lumMod val="60000"/>
                    <a:lumOff val="40000"/>
                  </a:schemeClr>
                </a:solidFill>
                <a:latin typeface="+mn-lt"/>
              </a:rPr>
              <a:t>Compétence attendue de Niveau 1</a:t>
            </a:r>
          </a:p>
        </p:txBody>
      </p:sp>
      <p:sp>
        <p:nvSpPr>
          <p:cNvPr id="8" name="ZoneTexte 7"/>
          <p:cNvSpPr txBox="1"/>
          <p:nvPr/>
        </p:nvSpPr>
        <p:spPr>
          <a:xfrm>
            <a:off x="2643188" y="6072188"/>
            <a:ext cx="5143500" cy="461962"/>
          </a:xfrm>
          <a:prstGeom prst="rect">
            <a:avLst/>
          </a:prstGeom>
          <a:noFill/>
        </p:spPr>
        <p:txBody>
          <a:bodyPr>
            <a:spAutoFit/>
          </a:bodyPr>
          <a:lstStyle/>
          <a:p>
            <a:pPr fontAlgn="auto">
              <a:spcBef>
                <a:spcPts val="0"/>
              </a:spcBef>
              <a:spcAft>
                <a:spcPts val="0"/>
              </a:spcAft>
              <a:defRPr/>
            </a:pPr>
            <a:r>
              <a:rPr lang="fr-FR" sz="2400" b="1" i="1" u="sng" dirty="0">
                <a:solidFill>
                  <a:schemeClr val="accent2">
                    <a:lumMod val="60000"/>
                    <a:lumOff val="40000"/>
                  </a:schemeClr>
                </a:solidFill>
                <a:latin typeface="+mn-lt"/>
              </a:rPr>
              <a:t>Compétence attendue de Niveau 2</a:t>
            </a:r>
          </a:p>
        </p:txBody>
      </p:sp>
      <p:sp>
        <p:nvSpPr>
          <p:cNvPr id="9" name="Flèche courbée vers la droite 8"/>
          <p:cNvSpPr/>
          <p:nvPr/>
        </p:nvSpPr>
        <p:spPr>
          <a:xfrm>
            <a:off x="2071688" y="6000750"/>
            <a:ext cx="428625" cy="5715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11" name="Rectangle 10"/>
          <p:cNvSpPr/>
          <p:nvPr/>
        </p:nvSpPr>
        <p:spPr>
          <a:xfrm>
            <a:off x="785813" y="142875"/>
            <a:ext cx="8358187" cy="584200"/>
          </a:xfrm>
          <a:prstGeom prst="rect">
            <a:avLst/>
          </a:prstGeom>
        </p:spPr>
        <p:txBody>
          <a:bodyPr>
            <a:spAutoFit/>
          </a:bodyPr>
          <a:lstStyle/>
          <a:p>
            <a:pPr>
              <a:defRPr/>
            </a:pPr>
            <a:r>
              <a:rPr lang="fr-FR" sz="3200" dirty="0">
                <a:solidFill>
                  <a:schemeClr val="accent2">
                    <a:lumMod val="60000"/>
                    <a:lumOff val="40000"/>
                  </a:schemeClr>
                </a:solidFill>
                <a:effectLst>
                  <a:outerShdw blurRad="38100" dist="38100" dir="2700000" algn="tl">
                    <a:srgbClr val="000000">
                      <a:alpha val="43137"/>
                    </a:srgbClr>
                  </a:outerShdw>
                </a:effectLst>
                <a:latin typeface="+mj-lt"/>
              </a:rPr>
              <a:t>3) </a:t>
            </a:r>
            <a:r>
              <a:rPr lang="fr-FR" sz="3200" u="sng" dirty="0">
                <a:solidFill>
                  <a:schemeClr val="accent2">
                    <a:lumMod val="60000"/>
                    <a:lumOff val="40000"/>
                  </a:schemeClr>
                </a:solidFill>
                <a:effectLst>
                  <a:outerShdw blurRad="38100" dist="38100" dir="2700000" algn="tl">
                    <a:srgbClr val="000000">
                      <a:alpha val="43137"/>
                    </a:srgbClr>
                  </a:outerShdw>
                </a:effectLst>
                <a:latin typeface="+mj-lt"/>
              </a:rPr>
              <a:t>Nos choix didactiques pour construire la FPS :</a:t>
            </a:r>
            <a:endParaRPr lang="fr-FR" sz="3200" dirty="0">
              <a:effectLst>
                <a:outerShdw blurRad="38100" dist="38100" dir="2700000" algn="tl">
                  <a:srgbClr val="000000">
                    <a:alpha val="43137"/>
                  </a:srgbClr>
                </a:outerShdw>
              </a:effectLst>
              <a:latin typeface="+mj-lt"/>
            </a:endParaRPr>
          </a:p>
        </p:txBody>
      </p:sp>
      <p:sp>
        <p:nvSpPr>
          <p:cNvPr id="10" name="ZoneTexte 9"/>
          <p:cNvSpPr txBox="1"/>
          <p:nvPr/>
        </p:nvSpPr>
        <p:spPr>
          <a:xfrm>
            <a:off x="5141879" y="6488668"/>
            <a:ext cx="4002121" cy="369332"/>
          </a:xfrm>
          <a:prstGeom prst="rect">
            <a:avLst/>
          </a:prstGeom>
          <a:noFill/>
        </p:spPr>
        <p:txBody>
          <a:bodyPr wrap="none" rtlCol="0">
            <a:spAutoFit/>
          </a:bodyPr>
          <a:lstStyle/>
          <a:p>
            <a:r>
              <a:rPr lang="fr-FR" dirty="0" smtClean="0"/>
              <a:t>B. </a:t>
            </a:r>
            <a:r>
              <a:rPr lang="fr-FR" dirty="0" err="1" smtClean="0"/>
              <a:t>Bachelart</a:t>
            </a:r>
            <a:r>
              <a:rPr lang="fr-FR" dirty="0" smtClean="0"/>
              <a:t> et P. Perrin, Forum 2012</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heckerboard(across)">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checkerboard(across)">
                                      <p:cBhvr>
                                        <p:cTn id="26" dur="500"/>
                                        <p:tgtEl>
                                          <p:spTgt spid="5"/>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checkerboard(across)">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checkerboard(across)">
                                      <p:cBhvr>
                                        <p:cTn id="34" dur="500"/>
                                        <p:tgtEl>
                                          <p:spTgt spid="3">
                                            <p:txEl>
                                              <p:pRg st="7" end="7"/>
                                            </p:txEl>
                                          </p:spTgt>
                                        </p:tgtEl>
                                      </p:cBhvr>
                                    </p:animEffect>
                                  </p:childTnLst>
                                </p:cTn>
                              </p:par>
                              <p:par>
                                <p:cTn id="35" presetID="5" presetClass="entr" presetSubtype="1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checkerboard(across)">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checkerboard(across)">
                                      <p:cBhvr>
                                        <p:cTn id="42" dur="500"/>
                                        <p:tgtEl>
                                          <p:spTgt spid="9"/>
                                        </p:tgtEl>
                                      </p:cBhvr>
                                    </p:animEffect>
                                  </p:childTnLst>
                                </p:cTn>
                              </p:par>
                              <p:par>
                                <p:cTn id="43" presetID="5" presetClass="entr" presetSubtype="10"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checkerboard(across)">
                                      <p:cBhvr>
                                        <p:cTn id="4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292" grpId="0"/>
      <p:bldP spid="5" grpId="0" animBg="1"/>
      <p:bldP spid="6" grpId="0"/>
      <p:bldP spid="8" grpId="0"/>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100" y="115888"/>
            <a:ext cx="7499350" cy="576262"/>
          </a:xfrm>
        </p:spPr>
        <p:txBody>
          <a:bodyPr>
            <a:normAutofit fontScale="90000"/>
          </a:bodyPr>
          <a:lstStyle/>
          <a:p>
            <a:pPr algn="ctr" eaLnBrk="1" hangingPunct="1">
              <a:defRPr/>
            </a:pPr>
            <a:r>
              <a:rPr lang="fr-FR" sz="3200" b="1" i="1" dirty="0" smtClean="0">
                <a:solidFill>
                  <a:schemeClr val="accent2">
                    <a:lumMod val="60000"/>
                    <a:lumOff val="40000"/>
                  </a:schemeClr>
                </a:solidFill>
              </a:rPr>
              <a:t>NOS JUSTIFICATIONS DIDACTIQUES</a:t>
            </a:r>
            <a:endParaRPr lang="fr-FR" sz="3200" b="1" i="1" dirty="0">
              <a:solidFill>
                <a:schemeClr val="accent2">
                  <a:lumMod val="60000"/>
                  <a:lumOff val="40000"/>
                </a:schemeClr>
              </a:solidFill>
            </a:endParaRPr>
          </a:p>
        </p:txBody>
      </p:sp>
      <p:sp>
        <p:nvSpPr>
          <p:cNvPr id="3" name="Espace réservé du contenu 2"/>
          <p:cNvSpPr>
            <a:spLocks noGrp="1"/>
          </p:cNvSpPr>
          <p:nvPr>
            <p:ph idx="1"/>
          </p:nvPr>
        </p:nvSpPr>
        <p:spPr>
          <a:xfrm>
            <a:off x="1071563" y="765175"/>
            <a:ext cx="7858125" cy="863600"/>
          </a:xfrm>
        </p:spPr>
        <p:txBody>
          <a:bodyPr/>
          <a:lstStyle/>
          <a:p>
            <a:pPr algn="just" eaLnBrk="1" hangingPunct="1">
              <a:buFont typeface="Wingdings 2" pitchFamily="18" charset="2"/>
              <a:buNone/>
            </a:pPr>
            <a:r>
              <a:rPr lang="fr-FR" sz="2800" smtClean="0"/>
              <a:t> 	</a:t>
            </a:r>
            <a:r>
              <a:rPr lang="fr-FR" sz="2200" smtClean="0"/>
              <a:t>La situation serait révélatrice du niveau atteint dans tous les aspects abordés par le libellé de la Compétence Attendue.</a:t>
            </a:r>
          </a:p>
        </p:txBody>
      </p:sp>
      <p:sp>
        <p:nvSpPr>
          <p:cNvPr id="4" name="ZoneTexte 3"/>
          <p:cNvSpPr txBox="1"/>
          <p:nvPr/>
        </p:nvSpPr>
        <p:spPr>
          <a:xfrm>
            <a:off x="1428750" y="1773238"/>
            <a:ext cx="7572375" cy="768350"/>
          </a:xfrm>
          <a:prstGeom prst="rect">
            <a:avLst/>
          </a:prstGeom>
          <a:noFill/>
        </p:spPr>
        <p:txBody>
          <a:bodyPr>
            <a:spAutoFit/>
          </a:bodyPr>
          <a:lstStyle/>
          <a:p>
            <a:pPr algn="just">
              <a:defRPr/>
            </a:pPr>
            <a:r>
              <a:rPr lang="fr-FR" sz="2200" dirty="0">
                <a:latin typeface="+mj-lt"/>
              </a:rPr>
              <a:t>La CP4 met en évidence la notion d’opposition, le duel doit être omniprésent et guider l’activité de l’élève.</a:t>
            </a:r>
          </a:p>
        </p:txBody>
      </p:sp>
      <p:sp>
        <p:nvSpPr>
          <p:cNvPr id="5" name="ZoneTexte 4"/>
          <p:cNvSpPr txBox="1"/>
          <p:nvPr/>
        </p:nvSpPr>
        <p:spPr>
          <a:xfrm>
            <a:off x="1428750" y="2636838"/>
            <a:ext cx="7572375" cy="1108075"/>
          </a:xfrm>
          <a:prstGeom prst="rect">
            <a:avLst/>
          </a:prstGeom>
          <a:noFill/>
        </p:spPr>
        <p:txBody>
          <a:bodyPr>
            <a:spAutoFit/>
          </a:bodyPr>
          <a:lstStyle/>
          <a:p>
            <a:pPr algn="just">
              <a:defRPr/>
            </a:pPr>
            <a:r>
              <a:rPr lang="fr-FR" sz="2200" dirty="0">
                <a:latin typeface="+mj-lt"/>
              </a:rPr>
              <a:t>La recherche de la rupture, la logique d’attaque est le fil conducteur de notre évolution de l’élève en sports de raquettes en milieu scolaire.</a:t>
            </a:r>
          </a:p>
        </p:txBody>
      </p:sp>
      <p:sp>
        <p:nvSpPr>
          <p:cNvPr id="6" name="ZoneTexte 5"/>
          <p:cNvSpPr txBox="1"/>
          <p:nvPr/>
        </p:nvSpPr>
        <p:spPr>
          <a:xfrm>
            <a:off x="1571625" y="3857625"/>
            <a:ext cx="7572375" cy="800100"/>
          </a:xfrm>
          <a:prstGeom prst="rect">
            <a:avLst/>
          </a:prstGeom>
          <a:noFill/>
        </p:spPr>
        <p:txBody>
          <a:bodyPr>
            <a:spAutoFit/>
          </a:bodyPr>
          <a:lstStyle/>
          <a:p>
            <a:pPr algn="just">
              <a:defRPr/>
            </a:pPr>
            <a:r>
              <a:rPr lang="fr-FR" sz="2200" dirty="0">
                <a:latin typeface="+mj-lt"/>
              </a:rPr>
              <a:t>Arbitres et coachs sont parties prenantes dans la FPS</a:t>
            </a:r>
            <a:r>
              <a:rPr lang="fr-FR" sz="2200" dirty="0"/>
              <a:t>. </a:t>
            </a:r>
            <a:r>
              <a:rPr lang="fr-FR" sz="2200" dirty="0">
                <a:latin typeface="+mj-lt"/>
              </a:rPr>
              <a:t>Le respect des différentes règles est fondamental.</a:t>
            </a:r>
          </a:p>
        </p:txBody>
      </p:sp>
      <p:sp>
        <p:nvSpPr>
          <p:cNvPr id="7" name="ZoneTexte 6"/>
          <p:cNvSpPr txBox="1"/>
          <p:nvPr/>
        </p:nvSpPr>
        <p:spPr>
          <a:xfrm>
            <a:off x="1571625" y="4857750"/>
            <a:ext cx="7572375" cy="769938"/>
          </a:xfrm>
          <a:prstGeom prst="rect">
            <a:avLst/>
          </a:prstGeom>
          <a:noFill/>
        </p:spPr>
        <p:txBody>
          <a:bodyPr>
            <a:spAutoFit/>
          </a:bodyPr>
          <a:lstStyle/>
          <a:p>
            <a:pPr algn="just">
              <a:defRPr/>
            </a:pPr>
            <a:r>
              <a:rPr lang="fr-FR" sz="2200" dirty="0">
                <a:latin typeface="+mj-lt"/>
              </a:rPr>
              <a:t>La technique est au service de la tactique, une réponse à un problème donné.</a:t>
            </a:r>
          </a:p>
        </p:txBody>
      </p:sp>
      <p:sp>
        <p:nvSpPr>
          <p:cNvPr id="8" name="ZoneTexte 7"/>
          <p:cNvSpPr txBox="1"/>
          <p:nvPr/>
        </p:nvSpPr>
        <p:spPr>
          <a:xfrm>
            <a:off x="1571625" y="5805264"/>
            <a:ext cx="7572375" cy="769937"/>
          </a:xfrm>
          <a:prstGeom prst="rect">
            <a:avLst/>
          </a:prstGeom>
          <a:noFill/>
        </p:spPr>
        <p:txBody>
          <a:bodyPr>
            <a:spAutoFit/>
          </a:bodyPr>
          <a:lstStyle/>
          <a:p>
            <a:pPr algn="just">
              <a:defRPr/>
            </a:pPr>
            <a:r>
              <a:rPr lang="fr-FR" sz="2200" dirty="0">
                <a:latin typeface="+mj-lt"/>
              </a:rPr>
              <a:t>Des indicateurs simples, peu nombreux, accessibles aux élèves et pondérés.  (cf. notions de « fil rouge » de JL UBALDI)</a:t>
            </a:r>
          </a:p>
        </p:txBody>
      </p:sp>
      <p:sp>
        <p:nvSpPr>
          <p:cNvPr id="9" name="Flèche courbée vers la droite 8"/>
          <p:cNvSpPr/>
          <p:nvPr/>
        </p:nvSpPr>
        <p:spPr>
          <a:xfrm>
            <a:off x="1000125" y="714375"/>
            <a:ext cx="428625" cy="5715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10" name="Flèche courbée vers la droite 9"/>
          <p:cNvSpPr/>
          <p:nvPr/>
        </p:nvSpPr>
        <p:spPr>
          <a:xfrm>
            <a:off x="1000125" y="4714875"/>
            <a:ext cx="428625" cy="5715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11" name="Flèche courbée vers la droite 10"/>
          <p:cNvSpPr/>
          <p:nvPr/>
        </p:nvSpPr>
        <p:spPr>
          <a:xfrm>
            <a:off x="1000125" y="3857625"/>
            <a:ext cx="428625" cy="5715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12" name="Flèche courbée vers la droite 11"/>
          <p:cNvSpPr/>
          <p:nvPr/>
        </p:nvSpPr>
        <p:spPr>
          <a:xfrm>
            <a:off x="1000125" y="2786063"/>
            <a:ext cx="428625" cy="5715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13" name="Flèche courbée vers la droite 12"/>
          <p:cNvSpPr/>
          <p:nvPr/>
        </p:nvSpPr>
        <p:spPr>
          <a:xfrm>
            <a:off x="1000125" y="1857375"/>
            <a:ext cx="428625" cy="5715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14" name="Flèche courbée vers la droite 13"/>
          <p:cNvSpPr/>
          <p:nvPr/>
        </p:nvSpPr>
        <p:spPr>
          <a:xfrm>
            <a:off x="1000125" y="5715000"/>
            <a:ext cx="428625" cy="5715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15" name="ZoneTexte 14"/>
          <p:cNvSpPr txBox="1"/>
          <p:nvPr/>
        </p:nvSpPr>
        <p:spPr>
          <a:xfrm>
            <a:off x="5141879" y="6488668"/>
            <a:ext cx="4002121" cy="369332"/>
          </a:xfrm>
          <a:prstGeom prst="rect">
            <a:avLst/>
          </a:prstGeom>
          <a:noFill/>
        </p:spPr>
        <p:txBody>
          <a:bodyPr wrap="none" rtlCol="0">
            <a:spAutoFit/>
          </a:bodyPr>
          <a:lstStyle/>
          <a:p>
            <a:r>
              <a:rPr lang="fr-FR" dirty="0" smtClean="0"/>
              <a:t>B. </a:t>
            </a:r>
            <a:r>
              <a:rPr lang="fr-FR" dirty="0" err="1" smtClean="0"/>
              <a:t>Bachelart</a:t>
            </a:r>
            <a:r>
              <a:rPr lang="fr-FR" dirty="0" smtClean="0"/>
              <a:t> et P. Perrin, Forum 2012</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checkerboard(across)">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1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checkerboard(across)">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checkerboard(across)">
                                      <p:cBhvr>
                                        <p:cTn id="32" dur="10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checkerboard(across)">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checkerboard(across)">
                                      <p:cBhvr>
                                        <p:cTn id="42" dur="10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checkerboard(across)">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checkerboard(across)">
                                      <p:cBhvr>
                                        <p:cTn id="52" dur="10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checkerboard(across)">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checkerboard(across)">
                                      <p:cBhvr>
                                        <p:cTn id="6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9" grpId="0"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100" y="0"/>
            <a:ext cx="7499350" cy="1628775"/>
          </a:xfrm>
        </p:spPr>
        <p:txBody>
          <a:bodyPr>
            <a:noAutofit/>
          </a:bodyPr>
          <a:lstStyle/>
          <a:p>
            <a:pPr eaLnBrk="1" hangingPunct="1">
              <a:defRPr/>
            </a:pPr>
            <a:r>
              <a:rPr lang="fr-FR" sz="4000" b="1" dirty="0" smtClean="0"/>
              <a:t/>
            </a:r>
            <a:br>
              <a:rPr lang="fr-FR" sz="4000" b="1" dirty="0" smtClean="0"/>
            </a:br>
            <a:r>
              <a:rPr lang="fr-FR" sz="4000" b="1" dirty="0" smtClean="0">
                <a:solidFill>
                  <a:schemeClr val="accent2">
                    <a:lumMod val="60000"/>
                    <a:lumOff val="40000"/>
                  </a:schemeClr>
                </a:solidFill>
              </a:rPr>
              <a:t>4) </a:t>
            </a:r>
            <a:r>
              <a:rPr lang="fr-FR" sz="4000" b="1" u="sng" dirty="0" smtClean="0">
                <a:solidFill>
                  <a:schemeClr val="accent2">
                    <a:lumMod val="60000"/>
                    <a:lumOff val="40000"/>
                  </a:schemeClr>
                </a:solidFill>
              </a:rPr>
              <a:t>LA FPS</a:t>
            </a:r>
            <a:r>
              <a:rPr lang="fr-FR" sz="4000" b="1" dirty="0" smtClean="0">
                <a:solidFill>
                  <a:schemeClr val="accent2">
                    <a:lumMod val="60000"/>
                    <a:lumOff val="40000"/>
                  </a:schemeClr>
                </a:solidFill>
              </a:rPr>
              <a:t>:</a:t>
            </a:r>
            <a:br>
              <a:rPr lang="fr-FR" sz="4000" b="1" dirty="0" smtClean="0">
                <a:solidFill>
                  <a:schemeClr val="accent2">
                    <a:lumMod val="60000"/>
                    <a:lumOff val="40000"/>
                  </a:schemeClr>
                </a:solidFill>
              </a:rPr>
            </a:br>
            <a:r>
              <a:rPr lang="fr-FR" sz="4000" b="1" dirty="0" smtClean="0">
                <a:solidFill>
                  <a:schemeClr val="accent2">
                    <a:lumMod val="60000"/>
                    <a:lumOff val="40000"/>
                  </a:schemeClr>
                </a:solidFill>
              </a:rPr>
              <a:t/>
            </a:r>
            <a:br>
              <a:rPr lang="fr-FR" sz="4000" b="1" dirty="0" smtClean="0">
                <a:solidFill>
                  <a:schemeClr val="accent2">
                    <a:lumMod val="60000"/>
                    <a:lumOff val="40000"/>
                  </a:schemeClr>
                </a:solidFill>
              </a:rPr>
            </a:br>
            <a:r>
              <a:rPr lang="fr-FR" sz="4000" b="1" dirty="0" smtClean="0">
                <a:solidFill>
                  <a:schemeClr val="accent2">
                    <a:lumMod val="60000"/>
                    <a:lumOff val="40000"/>
                  </a:schemeClr>
                </a:solidFill>
              </a:rPr>
              <a:t>		</a:t>
            </a:r>
            <a:r>
              <a:rPr lang="fr-FR" sz="4400" b="1" dirty="0" smtClean="0">
                <a:solidFill>
                  <a:schemeClr val="accent2">
                    <a:lumMod val="60000"/>
                    <a:lumOff val="40000"/>
                  </a:schemeClr>
                </a:solidFill>
              </a:rPr>
              <a:t>« LE 5-4-3-2-1 »</a:t>
            </a:r>
            <a:endParaRPr lang="fr-FR" sz="4400" b="1" dirty="0">
              <a:solidFill>
                <a:schemeClr val="accent2">
                  <a:lumMod val="60000"/>
                  <a:lumOff val="40000"/>
                </a:schemeClr>
              </a:solidFill>
            </a:endParaRPr>
          </a:p>
        </p:txBody>
      </p:sp>
      <p:sp>
        <p:nvSpPr>
          <p:cNvPr id="3" name="Espace réservé du contenu 2"/>
          <p:cNvSpPr>
            <a:spLocks noGrp="1"/>
          </p:cNvSpPr>
          <p:nvPr>
            <p:ph idx="1"/>
          </p:nvPr>
        </p:nvSpPr>
        <p:spPr>
          <a:xfrm>
            <a:off x="714375" y="3286125"/>
            <a:ext cx="8280400" cy="2000250"/>
          </a:xfrm>
        </p:spPr>
        <p:txBody>
          <a:bodyPr/>
          <a:lstStyle/>
          <a:p>
            <a:pPr algn="just" eaLnBrk="1" hangingPunct="1">
              <a:buFont typeface="Wingdings 2" pitchFamily="18" charset="2"/>
              <a:buNone/>
              <a:defRPr/>
            </a:pPr>
            <a:r>
              <a:rPr lang="fr-FR" sz="2400" dirty="0" smtClean="0"/>
              <a:t>	Le cœur de la situation est un affrontement entre deux joueurs, où </a:t>
            </a:r>
            <a:r>
              <a:rPr lang="fr-FR" sz="2400" dirty="0" smtClean="0">
                <a:solidFill>
                  <a:schemeClr val="accent2">
                    <a:lumMod val="60000"/>
                    <a:lumOff val="40000"/>
                  </a:schemeClr>
                </a:solidFill>
              </a:rPr>
              <a:t>seuls les points du serveur sont comptabilisés</a:t>
            </a:r>
            <a:r>
              <a:rPr lang="fr-FR" sz="2400" dirty="0" smtClean="0"/>
              <a:t>.  </a:t>
            </a:r>
            <a:r>
              <a:rPr lang="fr-FR" sz="2400" b="1" dirty="0" smtClean="0">
                <a:solidFill>
                  <a:schemeClr val="accent2">
                    <a:lumMod val="60000"/>
                    <a:lumOff val="40000"/>
                  </a:schemeClr>
                </a:solidFill>
              </a:rPr>
              <a:t>Au départ le volant « vaut 5 points » et à chaque frappe sa valeur descend d’un point</a:t>
            </a:r>
            <a:r>
              <a:rPr lang="fr-FR" sz="2400" dirty="0" smtClean="0"/>
              <a:t> </a:t>
            </a:r>
            <a:r>
              <a:rPr lang="fr-FR" sz="2400" dirty="0" smtClean="0">
                <a:solidFill>
                  <a:schemeClr val="accent2">
                    <a:lumMod val="60000"/>
                    <a:lumOff val="40000"/>
                  </a:schemeClr>
                </a:solidFill>
              </a:rPr>
              <a:t>jusqu’à n’avoir plus de valeur à la 6è frappe.  </a:t>
            </a:r>
            <a:endParaRPr lang="fr-FR" sz="3600" dirty="0" smtClean="0">
              <a:solidFill>
                <a:srgbClr val="FFC000"/>
              </a:solidFill>
            </a:endParaRPr>
          </a:p>
        </p:txBody>
      </p:sp>
      <p:sp>
        <p:nvSpPr>
          <p:cNvPr id="4" name="ZoneTexte 3"/>
          <p:cNvSpPr txBox="1"/>
          <p:nvPr/>
        </p:nvSpPr>
        <p:spPr>
          <a:xfrm>
            <a:off x="1042988" y="5429250"/>
            <a:ext cx="8101012" cy="830263"/>
          </a:xfrm>
          <a:prstGeom prst="rect">
            <a:avLst/>
          </a:prstGeom>
          <a:noFill/>
        </p:spPr>
        <p:txBody>
          <a:bodyPr>
            <a:spAutoFit/>
          </a:bodyPr>
          <a:lstStyle/>
          <a:p>
            <a:pPr>
              <a:defRPr/>
            </a:pPr>
            <a:r>
              <a:rPr lang="fr-FR" sz="2400" dirty="0">
                <a:latin typeface="+mj-lt"/>
              </a:rPr>
              <a:t>Au niveau de la prestation motrice, 3 indicateurs concernant : </a:t>
            </a:r>
          </a:p>
          <a:p>
            <a:pPr>
              <a:defRPr/>
            </a:pPr>
            <a:r>
              <a:rPr lang="fr-FR" sz="2400" dirty="0">
                <a:solidFill>
                  <a:schemeClr val="accent2">
                    <a:lumMod val="60000"/>
                    <a:lumOff val="40000"/>
                  </a:schemeClr>
                </a:solidFill>
                <a:latin typeface="+mj-lt"/>
              </a:rPr>
              <a:t>le Service</a:t>
            </a:r>
            <a:r>
              <a:rPr lang="fr-FR" sz="2400" dirty="0">
                <a:latin typeface="+mj-lt"/>
              </a:rPr>
              <a:t>, </a:t>
            </a:r>
            <a:r>
              <a:rPr lang="fr-FR" sz="2400" dirty="0">
                <a:solidFill>
                  <a:schemeClr val="accent2">
                    <a:lumMod val="60000"/>
                    <a:lumOff val="40000"/>
                  </a:schemeClr>
                </a:solidFill>
                <a:latin typeface="+mj-lt"/>
              </a:rPr>
              <a:t>la  Variété des trajectoires </a:t>
            </a:r>
            <a:r>
              <a:rPr lang="fr-FR" sz="2400" dirty="0">
                <a:latin typeface="+mj-lt"/>
              </a:rPr>
              <a:t>et </a:t>
            </a:r>
            <a:r>
              <a:rPr lang="fr-FR" sz="2400" dirty="0">
                <a:solidFill>
                  <a:schemeClr val="accent2">
                    <a:lumMod val="60000"/>
                    <a:lumOff val="40000"/>
                  </a:schemeClr>
                </a:solidFill>
                <a:latin typeface="+mj-lt"/>
              </a:rPr>
              <a:t>l’indice d’efficacité</a:t>
            </a:r>
            <a:r>
              <a:rPr lang="fr-FR" sz="2400" dirty="0">
                <a:latin typeface="+mj-lt"/>
              </a:rPr>
              <a:t>.</a:t>
            </a:r>
          </a:p>
        </p:txBody>
      </p:sp>
      <p:sp>
        <p:nvSpPr>
          <p:cNvPr id="6" name="ZoneTexte 5"/>
          <p:cNvSpPr txBox="1"/>
          <p:nvPr/>
        </p:nvSpPr>
        <p:spPr>
          <a:xfrm>
            <a:off x="1042988" y="2205038"/>
            <a:ext cx="7993062" cy="830262"/>
          </a:xfrm>
          <a:prstGeom prst="rect">
            <a:avLst/>
          </a:prstGeom>
          <a:noFill/>
        </p:spPr>
        <p:txBody>
          <a:bodyPr>
            <a:spAutoFit/>
          </a:bodyPr>
          <a:lstStyle/>
          <a:p>
            <a:pPr algn="just">
              <a:defRPr/>
            </a:pPr>
            <a:r>
              <a:rPr lang="fr-FR" sz="2400" dirty="0">
                <a:solidFill>
                  <a:schemeClr val="accent2">
                    <a:lumMod val="60000"/>
                    <a:lumOff val="40000"/>
                  </a:schemeClr>
                </a:solidFill>
                <a:latin typeface="+mj-lt"/>
              </a:rPr>
              <a:t>Groupes de niveaux de 6 joueurs </a:t>
            </a:r>
            <a:r>
              <a:rPr lang="fr-FR" sz="2400" dirty="0">
                <a:latin typeface="+mj-lt"/>
              </a:rPr>
              <a:t>de niveaux proches (affinés tout au long du cycle)</a:t>
            </a:r>
          </a:p>
        </p:txBody>
      </p:sp>
      <p:sp>
        <p:nvSpPr>
          <p:cNvPr id="7" name="Flèche courbée vers la droite 6"/>
          <p:cNvSpPr/>
          <p:nvPr/>
        </p:nvSpPr>
        <p:spPr>
          <a:xfrm>
            <a:off x="428625" y="2071688"/>
            <a:ext cx="428625" cy="5715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8" name="Flèche courbée vers la droite 7"/>
          <p:cNvSpPr/>
          <p:nvPr/>
        </p:nvSpPr>
        <p:spPr>
          <a:xfrm>
            <a:off x="428625" y="3143250"/>
            <a:ext cx="428625" cy="5715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9" name="Flèche courbée vers la droite 8"/>
          <p:cNvSpPr/>
          <p:nvPr/>
        </p:nvSpPr>
        <p:spPr>
          <a:xfrm>
            <a:off x="428625" y="5286375"/>
            <a:ext cx="428625" cy="5715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10" name="ZoneTexte 9"/>
          <p:cNvSpPr txBox="1"/>
          <p:nvPr/>
        </p:nvSpPr>
        <p:spPr>
          <a:xfrm>
            <a:off x="5141879" y="6488668"/>
            <a:ext cx="4002121" cy="369332"/>
          </a:xfrm>
          <a:prstGeom prst="rect">
            <a:avLst/>
          </a:prstGeom>
          <a:noFill/>
        </p:spPr>
        <p:txBody>
          <a:bodyPr wrap="none" rtlCol="0">
            <a:spAutoFit/>
          </a:bodyPr>
          <a:lstStyle/>
          <a:p>
            <a:r>
              <a:rPr lang="fr-FR" dirty="0" smtClean="0"/>
              <a:t>B. </a:t>
            </a:r>
            <a:r>
              <a:rPr lang="fr-FR" dirty="0" err="1" smtClean="0"/>
              <a:t>Bachelart</a:t>
            </a:r>
            <a:r>
              <a:rPr lang="fr-FR" dirty="0" smtClean="0"/>
              <a:t> et P. Perrin, Forum 2012</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checkerboard(across)">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heckerboard(across)">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checkerboard(across)">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7" grpId="0" animBg="1"/>
      <p:bldP spid="8" grpId="0" animBg="1"/>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2347</TotalTime>
  <Words>1429</Words>
  <Application>Microsoft Office PowerPoint</Application>
  <PresentationFormat>Affichage à l'écran (4:3)</PresentationFormat>
  <Paragraphs>643</Paragraphs>
  <Slides>20</Slides>
  <Notes>1</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Solstice</vt:lpstr>
      <vt:lpstr>Diapositive 1</vt:lpstr>
      <vt:lpstr>Cadre de l’intervention</vt:lpstr>
      <vt:lpstr>1) La Compétence Attendue en N2 Badminton</vt:lpstr>
      <vt:lpstr>2) Décryptage et Analyse de la C.  Attendue</vt:lpstr>
      <vt:lpstr>Analysons la Compétence attendue…</vt:lpstr>
      <vt:lpstr>…par l’utilisation de coups et trajectoires variés…</vt:lpstr>
      <vt:lpstr>Diapositive 7</vt:lpstr>
      <vt:lpstr>NOS JUSTIFICATIONS DIDACTIQUES</vt:lpstr>
      <vt:lpstr> 4) LA FPS:    « LE 5-4-3-2-1 »</vt:lpstr>
      <vt:lpstr>Diapositive 10</vt:lpstr>
      <vt:lpstr>Diapositive 11</vt:lpstr>
      <vt:lpstr>Diapositive 12</vt:lpstr>
      <vt:lpstr>  Feuille de rencontre.xls : outil à manier par les élèves   </vt:lpstr>
      <vt:lpstr>Diapositive 14</vt:lpstr>
      <vt:lpstr>Diapositive 15</vt:lpstr>
      <vt:lpstr>Diapositive 16</vt:lpstr>
      <vt:lpstr>Diapositive 17</vt:lpstr>
      <vt:lpstr>Diapositive 18</vt:lpstr>
      <vt:lpstr>Diapositive 19</vt:lpstr>
      <vt:lpstr>Diapositive 20</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Your User Name</dc:creator>
  <cp:lastModifiedBy>Patinet</cp:lastModifiedBy>
  <cp:revision>128</cp:revision>
  <dcterms:created xsi:type="dcterms:W3CDTF">2011-05-16T19:45:15Z</dcterms:created>
  <dcterms:modified xsi:type="dcterms:W3CDTF">2012-09-21T20:45:00Z</dcterms:modified>
</cp:coreProperties>
</file>