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78" r:id="rId3"/>
    <p:sldId id="291" r:id="rId4"/>
    <p:sldId id="279" r:id="rId5"/>
    <p:sldId id="257" r:id="rId6"/>
    <p:sldId id="292" r:id="rId7"/>
    <p:sldId id="293" r:id="rId8"/>
    <p:sldId id="294" r:id="rId9"/>
    <p:sldId id="261" r:id="rId10"/>
    <p:sldId id="280" r:id="rId11"/>
    <p:sldId id="284" r:id="rId12"/>
    <p:sldId id="281" r:id="rId13"/>
    <p:sldId id="266" r:id="rId14"/>
    <p:sldId id="285" r:id="rId15"/>
    <p:sldId id="268" r:id="rId16"/>
    <p:sldId id="295" r:id="rId17"/>
    <p:sldId id="287" r:id="rId18"/>
    <p:sldId id="288" r:id="rId19"/>
    <p:sldId id="289" r:id="rId20"/>
    <p:sldId id="296" r:id="rId21"/>
    <p:sldId id="297" r:id="rId22"/>
    <p:sldId id="269" r:id="rId23"/>
    <p:sldId id="270" r:id="rId24"/>
    <p:sldId id="272" r:id="rId25"/>
    <p:sldId id="282" r:id="rId26"/>
    <p:sldId id="298" r:id="rId27"/>
    <p:sldId id="299" r:id="rId28"/>
    <p:sldId id="274" r:id="rId29"/>
    <p:sldId id="275" r:id="rId30"/>
    <p:sldId id="283" r:id="rId31"/>
    <p:sldId id="290"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8ADD2E-B570-4BC0-8087-03C0DC8FE218}" type="doc">
      <dgm:prSet loTypeId="urn:microsoft.com/office/officeart/2005/8/layout/cycle3" loCatId="cycle" qsTypeId="urn:microsoft.com/office/officeart/2005/8/quickstyle/simple1" qsCatId="simple" csTypeId="urn:microsoft.com/office/officeart/2005/8/colors/accent0_1" csCatId="mainScheme" phldr="1"/>
      <dgm:spPr/>
      <dgm:t>
        <a:bodyPr/>
        <a:lstStyle/>
        <a:p>
          <a:endParaRPr lang="fr-FR"/>
        </a:p>
      </dgm:t>
    </dgm:pt>
    <dgm:pt modelId="{0635B521-F8CA-47AB-82F2-135EE3A6EC07}">
      <dgm:prSet phldrT="[Texte]"/>
      <dgm:spPr/>
      <dgm:t>
        <a:bodyPr/>
        <a:lstStyle/>
        <a:p>
          <a:r>
            <a:rPr lang="fr-FR" dirty="0" smtClean="0"/>
            <a:t>l‘</a:t>
          </a:r>
          <a:r>
            <a:rPr lang="fr-FR" cap="all" baseline="0" dirty="0" smtClean="0"/>
            <a:t>apprentissage</a:t>
          </a:r>
          <a:r>
            <a:rPr lang="fr-FR" dirty="0" smtClean="0"/>
            <a:t> d’un nombre restreint d’OE</a:t>
          </a:r>
          <a:endParaRPr lang="fr-FR" dirty="0"/>
        </a:p>
      </dgm:t>
    </dgm:pt>
    <dgm:pt modelId="{C72F664A-3F4D-408C-93EE-ADB6D21247FA}" type="parTrans" cxnId="{738C0595-E5E9-47B6-9B09-F4D4C2019765}">
      <dgm:prSet/>
      <dgm:spPr/>
      <dgm:t>
        <a:bodyPr/>
        <a:lstStyle/>
        <a:p>
          <a:endParaRPr lang="fr-FR"/>
        </a:p>
      </dgm:t>
    </dgm:pt>
    <dgm:pt modelId="{27D52EF2-DDAC-4221-B9A3-95226F105DBA}" type="sibTrans" cxnId="{738C0595-E5E9-47B6-9B09-F4D4C2019765}">
      <dgm:prSet/>
      <dgm:spPr/>
      <dgm:t>
        <a:bodyPr/>
        <a:lstStyle/>
        <a:p>
          <a:endParaRPr lang="fr-FR"/>
        </a:p>
      </dgm:t>
    </dgm:pt>
    <dgm:pt modelId="{6BCA540A-F102-408C-AD0D-03AB9A70D799}">
      <dgm:prSet phldrT="[Texte]"/>
      <dgm:spPr/>
      <dgm:t>
        <a:bodyPr/>
        <a:lstStyle/>
        <a:p>
          <a:r>
            <a:rPr lang="fr-FR" dirty="0" smtClean="0"/>
            <a:t>La formation aux EFFETS ESTHÉTIQUES par la comparaison et la contemplation</a:t>
          </a:r>
          <a:endParaRPr lang="fr-FR" dirty="0"/>
        </a:p>
      </dgm:t>
    </dgm:pt>
    <dgm:pt modelId="{3A54AC62-ECF1-49B4-8C18-D65934EDFBD6}" type="parTrans" cxnId="{6DE28E66-254F-4C5C-BB76-352BEF426711}">
      <dgm:prSet/>
      <dgm:spPr/>
      <dgm:t>
        <a:bodyPr/>
        <a:lstStyle/>
        <a:p>
          <a:endParaRPr lang="fr-FR"/>
        </a:p>
      </dgm:t>
    </dgm:pt>
    <dgm:pt modelId="{F213EB38-8DAD-47A7-B9C0-35E8E9C34ACD}" type="sibTrans" cxnId="{6DE28E66-254F-4C5C-BB76-352BEF426711}">
      <dgm:prSet/>
      <dgm:spPr/>
      <dgm:t>
        <a:bodyPr/>
        <a:lstStyle/>
        <a:p>
          <a:endParaRPr lang="fr-FR"/>
        </a:p>
      </dgm:t>
    </dgm:pt>
    <dgm:pt modelId="{511008E8-219B-4FDA-BEB3-642A16E257F9}">
      <dgm:prSet phldrT="[Texte]"/>
      <dgm:spPr/>
      <dgm:t>
        <a:bodyPr/>
        <a:lstStyle/>
        <a:p>
          <a:r>
            <a:rPr lang="fr-FR" dirty="0" smtClean="0"/>
            <a:t>L’EQUITE comme </a:t>
          </a:r>
          <a:r>
            <a:rPr lang="fr-FR" i="1" dirty="0" smtClean="0"/>
            <a:t> « égalité dans la qualité du développement individuel</a:t>
          </a:r>
          <a:r>
            <a:rPr lang="fr-FR" dirty="0" smtClean="0"/>
            <a:t> » </a:t>
          </a:r>
          <a:endParaRPr lang="fr-FR" dirty="0"/>
        </a:p>
      </dgm:t>
    </dgm:pt>
    <dgm:pt modelId="{6DAB7B80-8399-4658-8F6D-E97EDA68D818}" type="parTrans" cxnId="{7955DAD5-5E4A-4E6E-A515-EBB947AD1796}">
      <dgm:prSet/>
      <dgm:spPr/>
      <dgm:t>
        <a:bodyPr/>
        <a:lstStyle/>
        <a:p>
          <a:endParaRPr lang="fr-FR"/>
        </a:p>
      </dgm:t>
    </dgm:pt>
    <dgm:pt modelId="{FFCC99C8-91CD-4A07-AB8D-9DEBBB2A78EA}" type="sibTrans" cxnId="{7955DAD5-5E4A-4E6E-A515-EBB947AD1796}">
      <dgm:prSet/>
      <dgm:spPr/>
      <dgm:t>
        <a:bodyPr/>
        <a:lstStyle/>
        <a:p>
          <a:endParaRPr lang="fr-FR"/>
        </a:p>
      </dgm:t>
    </dgm:pt>
    <dgm:pt modelId="{8827EAD0-00E0-4D29-A154-5781B5A1E0CC}">
      <dgm:prSet phldrT="[Texte]"/>
      <dgm:spPr/>
      <dgm:t>
        <a:bodyPr/>
        <a:lstStyle/>
        <a:p>
          <a:r>
            <a:rPr lang="fr-FR" dirty="0" smtClean="0"/>
            <a:t>Le sentiment D’APPARTENANCE à un groupe</a:t>
          </a:r>
          <a:endParaRPr lang="fr-FR" dirty="0"/>
        </a:p>
      </dgm:t>
    </dgm:pt>
    <dgm:pt modelId="{DDA47432-2592-4982-9B5C-8CEF6EECA417}" type="parTrans" cxnId="{6A139791-0178-46CF-BDD1-B68A930A1B66}">
      <dgm:prSet/>
      <dgm:spPr/>
      <dgm:t>
        <a:bodyPr/>
        <a:lstStyle/>
        <a:p>
          <a:endParaRPr lang="fr-FR"/>
        </a:p>
      </dgm:t>
    </dgm:pt>
    <dgm:pt modelId="{9F329D9A-C8E6-4AEF-BF12-8C2FBADD6608}" type="sibTrans" cxnId="{6A139791-0178-46CF-BDD1-B68A930A1B66}">
      <dgm:prSet/>
      <dgm:spPr/>
      <dgm:t>
        <a:bodyPr/>
        <a:lstStyle/>
        <a:p>
          <a:endParaRPr lang="fr-FR"/>
        </a:p>
      </dgm:t>
    </dgm:pt>
    <dgm:pt modelId="{E225D55D-8B3B-4991-B3F9-E474AC886D41}">
      <dgm:prSet phldrT="[Texte]"/>
      <dgm:spPr/>
      <dgm:t>
        <a:bodyPr/>
        <a:lstStyle/>
        <a:p>
          <a:r>
            <a:rPr lang="fr-FR" dirty="0" smtClean="0"/>
            <a:t>L’ADAPTATION des élèves par rapport à leurs RESSOURCES MOMENTANÉES</a:t>
          </a:r>
          <a:endParaRPr lang="fr-FR" dirty="0"/>
        </a:p>
      </dgm:t>
    </dgm:pt>
    <dgm:pt modelId="{ACC5E1B9-599A-47F4-AC19-1A6DEA96C073}" type="parTrans" cxnId="{58C4FB2A-1959-4FD6-A626-72F0DC64A390}">
      <dgm:prSet/>
      <dgm:spPr/>
      <dgm:t>
        <a:bodyPr/>
        <a:lstStyle/>
        <a:p>
          <a:endParaRPr lang="fr-FR"/>
        </a:p>
      </dgm:t>
    </dgm:pt>
    <dgm:pt modelId="{8E2AEC2A-02A5-4050-9746-36ED86C24271}" type="sibTrans" cxnId="{58C4FB2A-1959-4FD6-A626-72F0DC64A390}">
      <dgm:prSet/>
      <dgm:spPr/>
      <dgm:t>
        <a:bodyPr/>
        <a:lstStyle/>
        <a:p>
          <a:endParaRPr lang="fr-FR"/>
        </a:p>
      </dgm:t>
    </dgm:pt>
    <dgm:pt modelId="{46244385-F5FE-463C-AA10-90B28ADAC9E9}" type="pres">
      <dgm:prSet presAssocID="{558ADD2E-B570-4BC0-8087-03C0DC8FE218}" presName="Name0" presStyleCnt="0">
        <dgm:presLayoutVars>
          <dgm:dir/>
          <dgm:resizeHandles val="exact"/>
        </dgm:presLayoutVars>
      </dgm:prSet>
      <dgm:spPr/>
      <dgm:t>
        <a:bodyPr/>
        <a:lstStyle/>
        <a:p>
          <a:endParaRPr lang="fr-FR"/>
        </a:p>
      </dgm:t>
    </dgm:pt>
    <dgm:pt modelId="{8EC5F839-FB6A-4CDA-8050-90963E9B925F}" type="pres">
      <dgm:prSet presAssocID="{558ADD2E-B570-4BC0-8087-03C0DC8FE218}" presName="cycle" presStyleCnt="0"/>
      <dgm:spPr/>
    </dgm:pt>
    <dgm:pt modelId="{B63100B4-CAC2-4646-A8E2-E43B0ED46075}" type="pres">
      <dgm:prSet presAssocID="{0635B521-F8CA-47AB-82F2-135EE3A6EC07}" presName="nodeFirstNode" presStyleLbl="node1" presStyleIdx="0" presStyleCnt="5">
        <dgm:presLayoutVars>
          <dgm:bulletEnabled val="1"/>
        </dgm:presLayoutVars>
      </dgm:prSet>
      <dgm:spPr/>
      <dgm:t>
        <a:bodyPr/>
        <a:lstStyle/>
        <a:p>
          <a:endParaRPr lang="fr-FR"/>
        </a:p>
      </dgm:t>
    </dgm:pt>
    <dgm:pt modelId="{AEE7480C-07D3-4BEA-BCD2-66F7710D45CE}" type="pres">
      <dgm:prSet presAssocID="{27D52EF2-DDAC-4221-B9A3-95226F105DBA}" presName="sibTransFirstNode" presStyleLbl="bgShp" presStyleIdx="0" presStyleCnt="1"/>
      <dgm:spPr/>
      <dgm:t>
        <a:bodyPr/>
        <a:lstStyle/>
        <a:p>
          <a:endParaRPr lang="fr-FR"/>
        </a:p>
      </dgm:t>
    </dgm:pt>
    <dgm:pt modelId="{CCDBB681-E16A-4379-80BF-22FB46139472}" type="pres">
      <dgm:prSet presAssocID="{6BCA540A-F102-408C-AD0D-03AB9A70D799}" presName="nodeFollowingNodes" presStyleLbl="node1" presStyleIdx="1" presStyleCnt="5">
        <dgm:presLayoutVars>
          <dgm:bulletEnabled val="1"/>
        </dgm:presLayoutVars>
      </dgm:prSet>
      <dgm:spPr/>
      <dgm:t>
        <a:bodyPr/>
        <a:lstStyle/>
        <a:p>
          <a:endParaRPr lang="fr-FR"/>
        </a:p>
      </dgm:t>
    </dgm:pt>
    <dgm:pt modelId="{9F1961AA-8873-4542-A1F3-A519C27A157D}" type="pres">
      <dgm:prSet presAssocID="{511008E8-219B-4FDA-BEB3-642A16E257F9}" presName="nodeFollowingNodes" presStyleLbl="node1" presStyleIdx="2" presStyleCnt="5">
        <dgm:presLayoutVars>
          <dgm:bulletEnabled val="1"/>
        </dgm:presLayoutVars>
      </dgm:prSet>
      <dgm:spPr/>
      <dgm:t>
        <a:bodyPr/>
        <a:lstStyle/>
        <a:p>
          <a:endParaRPr lang="fr-FR"/>
        </a:p>
      </dgm:t>
    </dgm:pt>
    <dgm:pt modelId="{BB02AA16-FF0D-4F7F-A86D-03829D766488}" type="pres">
      <dgm:prSet presAssocID="{8827EAD0-00E0-4D29-A154-5781B5A1E0CC}" presName="nodeFollowingNodes" presStyleLbl="node1" presStyleIdx="3" presStyleCnt="5">
        <dgm:presLayoutVars>
          <dgm:bulletEnabled val="1"/>
        </dgm:presLayoutVars>
      </dgm:prSet>
      <dgm:spPr/>
      <dgm:t>
        <a:bodyPr/>
        <a:lstStyle/>
        <a:p>
          <a:endParaRPr lang="fr-FR"/>
        </a:p>
      </dgm:t>
    </dgm:pt>
    <dgm:pt modelId="{52CEF320-96F8-4DBD-91DA-B7665F4F611A}" type="pres">
      <dgm:prSet presAssocID="{E225D55D-8B3B-4991-B3F9-E474AC886D41}" presName="nodeFollowingNodes" presStyleLbl="node1" presStyleIdx="4" presStyleCnt="5">
        <dgm:presLayoutVars>
          <dgm:bulletEnabled val="1"/>
        </dgm:presLayoutVars>
      </dgm:prSet>
      <dgm:spPr/>
      <dgm:t>
        <a:bodyPr/>
        <a:lstStyle/>
        <a:p>
          <a:endParaRPr lang="fr-FR"/>
        </a:p>
      </dgm:t>
    </dgm:pt>
  </dgm:ptLst>
  <dgm:cxnLst>
    <dgm:cxn modelId="{7955DAD5-5E4A-4E6E-A515-EBB947AD1796}" srcId="{558ADD2E-B570-4BC0-8087-03C0DC8FE218}" destId="{511008E8-219B-4FDA-BEB3-642A16E257F9}" srcOrd="2" destOrd="0" parTransId="{6DAB7B80-8399-4658-8F6D-E97EDA68D818}" sibTransId="{FFCC99C8-91CD-4A07-AB8D-9DEBBB2A78EA}"/>
    <dgm:cxn modelId="{918221DF-096C-43BD-B0CD-98AE5B527899}" type="presOf" srcId="{511008E8-219B-4FDA-BEB3-642A16E257F9}" destId="{9F1961AA-8873-4542-A1F3-A519C27A157D}" srcOrd="0" destOrd="0" presId="urn:microsoft.com/office/officeart/2005/8/layout/cycle3"/>
    <dgm:cxn modelId="{478D31BD-A0C8-4271-AEBE-E2590A542387}" type="presOf" srcId="{E225D55D-8B3B-4991-B3F9-E474AC886D41}" destId="{52CEF320-96F8-4DBD-91DA-B7665F4F611A}" srcOrd="0" destOrd="0" presId="urn:microsoft.com/office/officeart/2005/8/layout/cycle3"/>
    <dgm:cxn modelId="{CDD8DF87-5921-47F9-9852-BB74219B6387}" type="presOf" srcId="{27D52EF2-DDAC-4221-B9A3-95226F105DBA}" destId="{AEE7480C-07D3-4BEA-BCD2-66F7710D45CE}" srcOrd="0" destOrd="0" presId="urn:microsoft.com/office/officeart/2005/8/layout/cycle3"/>
    <dgm:cxn modelId="{D3871DCC-D431-47A5-8FDF-0CEFE2B1B36A}" type="presOf" srcId="{0635B521-F8CA-47AB-82F2-135EE3A6EC07}" destId="{B63100B4-CAC2-4646-A8E2-E43B0ED46075}" srcOrd="0" destOrd="0" presId="urn:microsoft.com/office/officeart/2005/8/layout/cycle3"/>
    <dgm:cxn modelId="{6DE28E66-254F-4C5C-BB76-352BEF426711}" srcId="{558ADD2E-B570-4BC0-8087-03C0DC8FE218}" destId="{6BCA540A-F102-408C-AD0D-03AB9A70D799}" srcOrd="1" destOrd="0" parTransId="{3A54AC62-ECF1-49B4-8C18-D65934EDFBD6}" sibTransId="{F213EB38-8DAD-47A7-B9C0-35E8E9C34ACD}"/>
    <dgm:cxn modelId="{58C4FB2A-1959-4FD6-A626-72F0DC64A390}" srcId="{558ADD2E-B570-4BC0-8087-03C0DC8FE218}" destId="{E225D55D-8B3B-4991-B3F9-E474AC886D41}" srcOrd="4" destOrd="0" parTransId="{ACC5E1B9-599A-47F4-AC19-1A6DEA96C073}" sibTransId="{8E2AEC2A-02A5-4050-9746-36ED86C24271}"/>
    <dgm:cxn modelId="{0503F902-D55F-4BCD-87FF-0C9BCEB4562D}" type="presOf" srcId="{6BCA540A-F102-408C-AD0D-03AB9A70D799}" destId="{CCDBB681-E16A-4379-80BF-22FB46139472}" srcOrd="0" destOrd="0" presId="urn:microsoft.com/office/officeart/2005/8/layout/cycle3"/>
    <dgm:cxn modelId="{08BF9364-5594-4560-A64C-76EDC2B4D7C0}" type="presOf" srcId="{558ADD2E-B570-4BC0-8087-03C0DC8FE218}" destId="{46244385-F5FE-463C-AA10-90B28ADAC9E9}" srcOrd="0" destOrd="0" presId="urn:microsoft.com/office/officeart/2005/8/layout/cycle3"/>
    <dgm:cxn modelId="{792B3E58-E995-4C33-8853-1C95013CB7F8}" type="presOf" srcId="{8827EAD0-00E0-4D29-A154-5781B5A1E0CC}" destId="{BB02AA16-FF0D-4F7F-A86D-03829D766488}" srcOrd="0" destOrd="0" presId="urn:microsoft.com/office/officeart/2005/8/layout/cycle3"/>
    <dgm:cxn modelId="{6A139791-0178-46CF-BDD1-B68A930A1B66}" srcId="{558ADD2E-B570-4BC0-8087-03C0DC8FE218}" destId="{8827EAD0-00E0-4D29-A154-5781B5A1E0CC}" srcOrd="3" destOrd="0" parTransId="{DDA47432-2592-4982-9B5C-8CEF6EECA417}" sibTransId="{9F329D9A-C8E6-4AEF-BF12-8C2FBADD6608}"/>
    <dgm:cxn modelId="{738C0595-E5E9-47B6-9B09-F4D4C2019765}" srcId="{558ADD2E-B570-4BC0-8087-03C0DC8FE218}" destId="{0635B521-F8CA-47AB-82F2-135EE3A6EC07}" srcOrd="0" destOrd="0" parTransId="{C72F664A-3F4D-408C-93EE-ADB6D21247FA}" sibTransId="{27D52EF2-DDAC-4221-B9A3-95226F105DBA}"/>
    <dgm:cxn modelId="{064B8DFA-D7E9-4E1E-AB50-025BEC7479C1}" type="presParOf" srcId="{46244385-F5FE-463C-AA10-90B28ADAC9E9}" destId="{8EC5F839-FB6A-4CDA-8050-90963E9B925F}" srcOrd="0" destOrd="0" presId="urn:microsoft.com/office/officeart/2005/8/layout/cycle3"/>
    <dgm:cxn modelId="{E574C692-A8A5-4729-9B0A-2FD1B3F7AC34}" type="presParOf" srcId="{8EC5F839-FB6A-4CDA-8050-90963E9B925F}" destId="{B63100B4-CAC2-4646-A8E2-E43B0ED46075}" srcOrd="0" destOrd="0" presId="urn:microsoft.com/office/officeart/2005/8/layout/cycle3"/>
    <dgm:cxn modelId="{519324C1-13A5-4710-B54E-453A4B885A94}" type="presParOf" srcId="{8EC5F839-FB6A-4CDA-8050-90963E9B925F}" destId="{AEE7480C-07D3-4BEA-BCD2-66F7710D45CE}" srcOrd="1" destOrd="0" presId="urn:microsoft.com/office/officeart/2005/8/layout/cycle3"/>
    <dgm:cxn modelId="{ACEC3F24-21A0-42F2-B9F9-06EFE1338923}" type="presParOf" srcId="{8EC5F839-FB6A-4CDA-8050-90963E9B925F}" destId="{CCDBB681-E16A-4379-80BF-22FB46139472}" srcOrd="2" destOrd="0" presId="urn:microsoft.com/office/officeart/2005/8/layout/cycle3"/>
    <dgm:cxn modelId="{7F4F85AF-EB47-4815-8AC8-DE0AFFC861ED}" type="presParOf" srcId="{8EC5F839-FB6A-4CDA-8050-90963E9B925F}" destId="{9F1961AA-8873-4542-A1F3-A519C27A157D}" srcOrd="3" destOrd="0" presId="urn:microsoft.com/office/officeart/2005/8/layout/cycle3"/>
    <dgm:cxn modelId="{8813AFAF-C51B-474C-88F1-34C3E980798E}" type="presParOf" srcId="{8EC5F839-FB6A-4CDA-8050-90963E9B925F}" destId="{BB02AA16-FF0D-4F7F-A86D-03829D766488}" srcOrd="4" destOrd="0" presId="urn:microsoft.com/office/officeart/2005/8/layout/cycle3"/>
    <dgm:cxn modelId="{068FBAFB-C89F-4308-A459-C0C221C4A579}" type="presParOf" srcId="{8EC5F839-FB6A-4CDA-8050-90963E9B925F}" destId="{52CEF320-96F8-4DBD-91DA-B7665F4F611A}" srcOrd="5"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EE7480C-07D3-4BEA-BCD2-66F7710D45CE}">
      <dsp:nvSpPr>
        <dsp:cNvPr id="0" name=""/>
        <dsp:cNvSpPr/>
      </dsp:nvSpPr>
      <dsp:spPr>
        <a:xfrm>
          <a:off x="1679956" y="-32765"/>
          <a:ext cx="5388551" cy="5388551"/>
        </a:xfrm>
        <a:prstGeom prst="circularArrow">
          <a:avLst>
            <a:gd name="adj1" fmla="val 5544"/>
            <a:gd name="adj2" fmla="val 330680"/>
            <a:gd name="adj3" fmla="val 13758990"/>
            <a:gd name="adj4" fmla="val 17396279"/>
            <a:gd name="adj5" fmla="val 5757"/>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3100B4-CAC2-4646-A8E2-E43B0ED46075}">
      <dsp:nvSpPr>
        <dsp:cNvPr id="0" name=""/>
        <dsp:cNvSpPr/>
      </dsp:nvSpPr>
      <dsp:spPr>
        <a:xfrm>
          <a:off x="3103397" y="2198"/>
          <a:ext cx="2541668" cy="127083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t>l‘</a:t>
          </a:r>
          <a:r>
            <a:rPr lang="fr-FR" sz="1700" kern="1200" cap="all" baseline="0" dirty="0" smtClean="0"/>
            <a:t>apprentissage</a:t>
          </a:r>
          <a:r>
            <a:rPr lang="fr-FR" sz="1700" kern="1200" dirty="0" smtClean="0"/>
            <a:t> d’un nombre restreint d’OE</a:t>
          </a:r>
          <a:endParaRPr lang="fr-FR" sz="1700" kern="1200" dirty="0"/>
        </a:p>
      </dsp:txBody>
      <dsp:txXfrm>
        <a:off x="3103397" y="2198"/>
        <a:ext cx="2541668" cy="1270834"/>
      </dsp:txXfrm>
    </dsp:sp>
    <dsp:sp modelId="{CCDBB681-E16A-4379-80BF-22FB46139472}">
      <dsp:nvSpPr>
        <dsp:cNvPr id="0" name=""/>
        <dsp:cNvSpPr/>
      </dsp:nvSpPr>
      <dsp:spPr>
        <a:xfrm>
          <a:off x="5288821" y="1590000"/>
          <a:ext cx="2541668" cy="127083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t>La formation aux EFFETS ESTHÉTIQUES par la comparaison et la contemplation</a:t>
          </a:r>
          <a:endParaRPr lang="fr-FR" sz="1700" kern="1200" dirty="0"/>
        </a:p>
      </dsp:txBody>
      <dsp:txXfrm>
        <a:off x="5288821" y="1590000"/>
        <a:ext cx="2541668" cy="1270834"/>
      </dsp:txXfrm>
    </dsp:sp>
    <dsp:sp modelId="{9F1961AA-8873-4542-A1F3-A519C27A157D}">
      <dsp:nvSpPr>
        <dsp:cNvPr id="0" name=""/>
        <dsp:cNvSpPr/>
      </dsp:nvSpPr>
      <dsp:spPr>
        <a:xfrm>
          <a:off x="4454063" y="4159119"/>
          <a:ext cx="2541668" cy="127083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t>L’EQUITE comme </a:t>
          </a:r>
          <a:r>
            <a:rPr lang="fr-FR" sz="1700" i="1" kern="1200" dirty="0" smtClean="0"/>
            <a:t> « égalité dans la qualité du développement individuel</a:t>
          </a:r>
          <a:r>
            <a:rPr lang="fr-FR" sz="1700" kern="1200" dirty="0" smtClean="0"/>
            <a:t> » </a:t>
          </a:r>
          <a:endParaRPr lang="fr-FR" sz="1700" kern="1200" dirty="0"/>
        </a:p>
      </dsp:txBody>
      <dsp:txXfrm>
        <a:off x="4454063" y="4159119"/>
        <a:ext cx="2541668" cy="1270834"/>
      </dsp:txXfrm>
    </dsp:sp>
    <dsp:sp modelId="{BB02AA16-FF0D-4F7F-A86D-03829D766488}">
      <dsp:nvSpPr>
        <dsp:cNvPr id="0" name=""/>
        <dsp:cNvSpPr/>
      </dsp:nvSpPr>
      <dsp:spPr>
        <a:xfrm>
          <a:off x="1752732" y="4159119"/>
          <a:ext cx="2541668" cy="127083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t>Le sentiment D’APPARTENANCE à un groupe</a:t>
          </a:r>
          <a:endParaRPr lang="fr-FR" sz="1700" kern="1200" dirty="0"/>
        </a:p>
      </dsp:txBody>
      <dsp:txXfrm>
        <a:off x="1752732" y="4159119"/>
        <a:ext cx="2541668" cy="1270834"/>
      </dsp:txXfrm>
    </dsp:sp>
    <dsp:sp modelId="{52CEF320-96F8-4DBD-91DA-B7665F4F611A}">
      <dsp:nvSpPr>
        <dsp:cNvPr id="0" name=""/>
        <dsp:cNvSpPr/>
      </dsp:nvSpPr>
      <dsp:spPr>
        <a:xfrm>
          <a:off x="917974" y="1590000"/>
          <a:ext cx="2541668" cy="127083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t>L’ADAPTATION des élèves par rapport à leurs RESSOURCES MOMENTANÉES</a:t>
          </a:r>
          <a:endParaRPr lang="fr-FR" sz="1700" kern="1200" dirty="0"/>
        </a:p>
      </dsp:txBody>
      <dsp:txXfrm>
        <a:off x="917974" y="1590000"/>
        <a:ext cx="2541668" cy="1270834"/>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8AC7A4-9211-4D57-B65A-A203B9A34D47}" type="datetimeFigureOut">
              <a:rPr lang="fr-FR" smtClean="0"/>
              <a:pPr/>
              <a:t>11/10/2012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E24129-F5AB-4E54-A8EC-7E260BABEF7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E24129-F5AB-4E54-A8EC-7E260BABEF7C}" type="slidenum">
              <a:rPr lang="fr-FR" smtClean="0"/>
              <a:pPr/>
              <a:t>24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FA2748B4-D037-4C95-A640-0D0EB50915F2}" type="datetime1">
              <a:rPr lang="fr-FR" smtClean="0"/>
              <a:t>11/10/2012</a:t>
            </a:fld>
            <a:endParaRPr lang="fr-FR"/>
          </a:p>
        </p:txBody>
      </p:sp>
      <p:sp>
        <p:nvSpPr>
          <p:cNvPr id="19" name="Espace réservé du pied de page 18"/>
          <p:cNvSpPr>
            <a:spLocks noGrp="1"/>
          </p:cNvSpPr>
          <p:nvPr>
            <p:ph type="ftr" sz="quarter" idx="11"/>
          </p:nvPr>
        </p:nvSpPr>
        <p:spPr/>
        <p:txBody>
          <a:bodyPr/>
          <a:lstStyle/>
          <a:p>
            <a:r>
              <a:rPr lang="fr-FR" smtClean="0"/>
              <a:t>kty Patinet- 2011</a:t>
            </a:r>
            <a:endParaRPr lang="fr-FR"/>
          </a:p>
        </p:txBody>
      </p:sp>
      <p:sp>
        <p:nvSpPr>
          <p:cNvPr id="27" name="Espace réservé du numéro de diapositive 26"/>
          <p:cNvSpPr>
            <a:spLocks noGrp="1"/>
          </p:cNvSpPr>
          <p:nvPr>
            <p:ph type="sldNum" sz="quarter" idx="12"/>
          </p:nvPr>
        </p:nvSpPr>
        <p:spPr/>
        <p:txBody>
          <a:bodyPr/>
          <a:lstStyle/>
          <a:p>
            <a:fld id="{88B918B1-578F-48F1-95AA-9EBF484EACE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E5B908D-6EB9-44ED-925F-6531A2F6B3A3}" type="datetime1">
              <a:rPr lang="fr-FR" smtClean="0"/>
              <a:t>11/10/2012</a:t>
            </a:fld>
            <a:endParaRPr lang="fr-FR"/>
          </a:p>
        </p:txBody>
      </p:sp>
      <p:sp>
        <p:nvSpPr>
          <p:cNvPr id="5" name="Espace réservé du pied de page 4"/>
          <p:cNvSpPr>
            <a:spLocks noGrp="1"/>
          </p:cNvSpPr>
          <p:nvPr>
            <p:ph type="ftr" sz="quarter" idx="11"/>
          </p:nvPr>
        </p:nvSpPr>
        <p:spPr/>
        <p:txBody>
          <a:bodyPr/>
          <a:lstStyle/>
          <a:p>
            <a:r>
              <a:rPr lang="fr-FR" smtClean="0"/>
              <a:t>kty Patinet- 2011</a:t>
            </a:r>
            <a:endParaRPr lang="fr-FR"/>
          </a:p>
        </p:txBody>
      </p:sp>
      <p:sp>
        <p:nvSpPr>
          <p:cNvPr id="6" name="Espace réservé du numéro de diapositive 5"/>
          <p:cNvSpPr>
            <a:spLocks noGrp="1"/>
          </p:cNvSpPr>
          <p:nvPr>
            <p:ph type="sldNum" sz="quarter" idx="12"/>
          </p:nvPr>
        </p:nvSpPr>
        <p:spPr/>
        <p:txBody>
          <a:bodyPr/>
          <a:lstStyle/>
          <a:p>
            <a:fld id="{88B918B1-578F-48F1-95AA-9EBF484EACE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8367B9C-7A18-44AC-8BBB-82FAAFDB46D3}" type="datetime1">
              <a:rPr lang="fr-FR" smtClean="0"/>
              <a:t>11/10/2012</a:t>
            </a:fld>
            <a:endParaRPr lang="fr-FR"/>
          </a:p>
        </p:txBody>
      </p:sp>
      <p:sp>
        <p:nvSpPr>
          <p:cNvPr id="5" name="Espace réservé du pied de page 4"/>
          <p:cNvSpPr>
            <a:spLocks noGrp="1"/>
          </p:cNvSpPr>
          <p:nvPr>
            <p:ph type="ftr" sz="quarter" idx="11"/>
          </p:nvPr>
        </p:nvSpPr>
        <p:spPr/>
        <p:txBody>
          <a:bodyPr/>
          <a:lstStyle/>
          <a:p>
            <a:r>
              <a:rPr lang="fr-FR" smtClean="0"/>
              <a:t>kty Patinet- 2011</a:t>
            </a:r>
            <a:endParaRPr lang="fr-FR"/>
          </a:p>
        </p:txBody>
      </p:sp>
      <p:sp>
        <p:nvSpPr>
          <p:cNvPr id="6" name="Espace réservé du numéro de diapositive 5"/>
          <p:cNvSpPr>
            <a:spLocks noGrp="1"/>
          </p:cNvSpPr>
          <p:nvPr>
            <p:ph type="sldNum" sz="quarter" idx="12"/>
          </p:nvPr>
        </p:nvSpPr>
        <p:spPr/>
        <p:txBody>
          <a:bodyPr/>
          <a:lstStyle/>
          <a:p>
            <a:fld id="{88B918B1-578F-48F1-95AA-9EBF484EACE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4432568-8F30-4F47-BCC0-D4987B9277A8}" type="datetime1">
              <a:rPr lang="fr-FR" smtClean="0"/>
              <a:t>11/10/2012</a:t>
            </a:fld>
            <a:endParaRPr lang="fr-FR"/>
          </a:p>
        </p:txBody>
      </p:sp>
      <p:sp>
        <p:nvSpPr>
          <p:cNvPr id="5" name="Espace réservé du pied de page 4"/>
          <p:cNvSpPr>
            <a:spLocks noGrp="1"/>
          </p:cNvSpPr>
          <p:nvPr>
            <p:ph type="ftr" sz="quarter" idx="11"/>
          </p:nvPr>
        </p:nvSpPr>
        <p:spPr/>
        <p:txBody>
          <a:bodyPr/>
          <a:lstStyle/>
          <a:p>
            <a:r>
              <a:rPr lang="fr-FR" smtClean="0"/>
              <a:t>kty Patinet- 2011</a:t>
            </a:r>
            <a:endParaRPr lang="fr-FR"/>
          </a:p>
        </p:txBody>
      </p:sp>
      <p:sp>
        <p:nvSpPr>
          <p:cNvPr id="6" name="Espace réservé du numéro de diapositive 5"/>
          <p:cNvSpPr>
            <a:spLocks noGrp="1"/>
          </p:cNvSpPr>
          <p:nvPr>
            <p:ph type="sldNum" sz="quarter" idx="12"/>
          </p:nvPr>
        </p:nvSpPr>
        <p:spPr/>
        <p:txBody>
          <a:bodyPr/>
          <a:lstStyle/>
          <a:p>
            <a:fld id="{88B918B1-578F-48F1-95AA-9EBF484EACE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BC5E7280-3FCF-4956-B351-3E57AD4866AA}" type="datetime1">
              <a:rPr lang="fr-FR" smtClean="0"/>
              <a:t>11/10/2012</a:t>
            </a:fld>
            <a:endParaRPr lang="fr-FR"/>
          </a:p>
        </p:txBody>
      </p:sp>
      <p:sp>
        <p:nvSpPr>
          <p:cNvPr id="5" name="Espace réservé du pied de page 4"/>
          <p:cNvSpPr>
            <a:spLocks noGrp="1"/>
          </p:cNvSpPr>
          <p:nvPr>
            <p:ph type="ftr" sz="quarter" idx="11"/>
          </p:nvPr>
        </p:nvSpPr>
        <p:spPr/>
        <p:txBody>
          <a:bodyPr/>
          <a:lstStyle/>
          <a:p>
            <a:r>
              <a:rPr lang="fr-FR" smtClean="0"/>
              <a:t>kty Patinet- 2011</a:t>
            </a:r>
            <a:endParaRPr lang="fr-FR"/>
          </a:p>
        </p:txBody>
      </p:sp>
      <p:sp>
        <p:nvSpPr>
          <p:cNvPr id="6" name="Espace réservé du numéro de diapositive 5"/>
          <p:cNvSpPr>
            <a:spLocks noGrp="1"/>
          </p:cNvSpPr>
          <p:nvPr>
            <p:ph type="sldNum" sz="quarter" idx="12"/>
          </p:nvPr>
        </p:nvSpPr>
        <p:spPr/>
        <p:txBody>
          <a:bodyPr/>
          <a:lstStyle/>
          <a:p>
            <a:fld id="{88B918B1-578F-48F1-95AA-9EBF484EACE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1F54ABA-4E3E-40C1-BA80-C46508D88C74}" type="datetime1">
              <a:rPr lang="fr-FR" smtClean="0"/>
              <a:t>11/10/2012</a:t>
            </a:fld>
            <a:endParaRPr lang="fr-FR"/>
          </a:p>
        </p:txBody>
      </p:sp>
      <p:sp>
        <p:nvSpPr>
          <p:cNvPr id="6" name="Espace réservé du pied de page 5"/>
          <p:cNvSpPr>
            <a:spLocks noGrp="1"/>
          </p:cNvSpPr>
          <p:nvPr>
            <p:ph type="ftr" sz="quarter" idx="11"/>
          </p:nvPr>
        </p:nvSpPr>
        <p:spPr/>
        <p:txBody>
          <a:bodyPr/>
          <a:lstStyle/>
          <a:p>
            <a:r>
              <a:rPr lang="fr-FR" smtClean="0"/>
              <a:t>kty Patinet- 2011</a:t>
            </a:r>
            <a:endParaRPr lang="fr-FR"/>
          </a:p>
        </p:txBody>
      </p:sp>
      <p:sp>
        <p:nvSpPr>
          <p:cNvPr id="7" name="Espace réservé du numéro de diapositive 6"/>
          <p:cNvSpPr>
            <a:spLocks noGrp="1"/>
          </p:cNvSpPr>
          <p:nvPr>
            <p:ph type="sldNum" sz="quarter" idx="12"/>
          </p:nvPr>
        </p:nvSpPr>
        <p:spPr/>
        <p:txBody>
          <a:bodyPr/>
          <a:lstStyle/>
          <a:p>
            <a:fld id="{88B918B1-578F-48F1-95AA-9EBF484EACE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E7311EF-1B6F-41F8-9605-1F9FB86B6D9E}" type="datetime1">
              <a:rPr lang="fr-FR" smtClean="0"/>
              <a:t>11/10/2012</a:t>
            </a:fld>
            <a:endParaRPr lang="fr-FR"/>
          </a:p>
        </p:txBody>
      </p:sp>
      <p:sp>
        <p:nvSpPr>
          <p:cNvPr id="8" name="Espace réservé du pied de page 7"/>
          <p:cNvSpPr>
            <a:spLocks noGrp="1"/>
          </p:cNvSpPr>
          <p:nvPr>
            <p:ph type="ftr" sz="quarter" idx="11"/>
          </p:nvPr>
        </p:nvSpPr>
        <p:spPr/>
        <p:txBody>
          <a:bodyPr/>
          <a:lstStyle/>
          <a:p>
            <a:r>
              <a:rPr lang="fr-FR" smtClean="0"/>
              <a:t>kty Patinet- 2011</a:t>
            </a:r>
            <a:endParaRPr lang="fr-FR"/>
          </a:p>
        </p:txBody>
      </p:sp>
      <p:sp>
        <p:nvSpPr>
          <p:cNvPr id="9" name="Espace réservé du numéro de diapositive 8"/>
          <p:cNvSpPr>
            <a:spLocks noGrp="1"/>
          </p:cNvSpPr>
          <p:nvPr>
            <p:ph type="sldNum" sz="quarter" idx="12"/>
          </p:nvPr>
        </p:nvSpPr>
        <p:spPr/>
        <p:txBody>
          <a:bodyPr/>
          <a:lstStyle/>
          <a:p>
            <a:fld id="{88B918B1-578F-48F1-95AA-9EBF484EACE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F50E38C-86F7-410D-B847-A317B2A096E1}" type="datetime1">
              <a:rPr lang="fr-FR" smtClean="0"/>
              <a:t>11/10/2012</a:t>
            </a:fld>
            <a:endParaRPr lang="fr-FR"/>
          </a:p>
        </p:txBody>
      </p:sp>
      <p:sp>
        <p:nvSpPr>
          <p:cNvPr id="4" name="Espace réservé du pied de page 3"/>
          <p:cNvSpPr>
            <a:spLocks noGrp="1"/>
          </p:cNvSpPr>
          <p:nvPr>
            <p:ph type="ftr" sz="quarter" idx="11"/>
          </p:nvPr>
        </p:nvSpPr>
        <p:spPr/>
        <p:txBody>
          <a:bodyPr/>
          <a:lstStyle/>
          <a:p>
            <a:r>
              <a:rPr lang="fr-FR" smtClean="0"/>
              <a:t>kty Patinet- 2011</a:t>
            </a:r>
            <a:endParaRPr lang="fr-FR"/>
          </a:p>
        </p:txBody>
      </p:sp>
      <p:sp>
        <p:nvSpPr>
          <p:cNvPr id="5" name="Espace réservé du numéro de diapositive 4"/>
          <p:cNvSpPr>
            <a:spLocks noGrp="1"/>
          </p:cNvSpPr>
          <p:nvPr>
            <p:ph type="sldNum" sz="quarter" idx="12"/>
          </p:nvPr>
        </p:nvSpPr>
        <p:spPr/>
        <p:txBody>
          <a:bodyPr/>
          <a:lstStyle/>
          <a:p>
            <a:fld id="{88B918B1-578F-48F1-95AA-9EBF484EACE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867D9A0-8DD8-4DFD-B473-EED8FB60F4CF}" type="datetime1">
              <a:rPr lang="fr-FR" smtClean="0"/>
              <a:t>11/10/2012</a:t>
            </a:fld>
            <a:endParaRPr lang="fr-FR"/>
          </a:p>
        </p:txBody>
      </p:sp>
      <p:sp>
        <p:nvSpPr>
          <p:cNvPr id="3" name="Espace réservé du pied de page 2"/>
          <p:cNvSpPr>
            <a:spLocks noGrp="1"/>
          </p:cNvSpPr>
          <p:nvPr>
            <p:ph type="ftr" sz="quarter" idx="11"/>
          </p:nvPr>
        </p:nvSpPr>
        <p:spPr/>
        <p:txBody>
          <a:bodyPr/>
          <a:lstStyle/>
          <a:p>
            <a:r>
              <a:rPr lang="fr-FR" smtClean="0"/>
              <a:t>kty Patinet- 2011</a:t>
            </a:r>
            <a:endParaRPr lang="fr-FR"/>
          </a:p>
        </p:txBody>
      </p:sp>
      <p:sp>
        <p:nvSpPr>
          <p:cNvPr id="4" name="Espace réservé du numéro de diapositive 3"/>
          <p:cNvSpPr>
            <a:spLocks noGrp="1"/>
          </p:cNvSpPr>
          <p:nvPr>
            <p:ph type="sldNum" sz="quarter" idx="12"/>
          </p:nvPr>
        </p:nvSpPr>
        <p:spPr/>
        <p:txBody>
          <a:bodyPr/>
          <a:lstStyle/>
          <a:p>
            <a:fld id="{88B918B1-578F-48F1-95AA-9EBF484EACE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0B0ED34-C0C6-4F29-9C33-299BA3531B00}" type="datetime1">
              <a:rPr lang="fr-FR" smtClean="0"/>
              <a:t>11/10/2012</a:t>
            </a:fld>
            <a:endParaRPr lang="fr-FR"/>
          </a:p>
        </p:txBody>
      </p:sp>
      <p:sp>
        <p:nvSpPr>
          <p:cNvPr id="6" name="Espace réservé du pied de page 5"/>
          <p:cNvSpPr>
            <a:spLocks noGrp="1"/>
          </p:cNvSpPr>
          <p:nvPr>
            <p:ph type="ftr" sz="quarter" idx="11"/>
          </p:nvPr>
        </p:nvSpPr>
        <p:spPr/>
        <p:txBody>
          <a:bodyPr/>
          <a:lstStyle/>
          <a:p>
            <a:r>
              <a:rPr lang="fr-FR" smtClean="0"/>
              <a:t>kty Patinet- 2011</a:t>
            </a:r>
            <a:endParaRPr lang="fr-FR"/>
          </a:p>
        </p:txBody>
      </p:sp>
      <p:sp>
        <p:nvSpPr>
          <p:cNvPr id="7" name="Espace réservé du numéro de diapositive 6"/>
          <p:cNvSpPr>
            <a:spLocks noGrp="1"/>
          </p:cNvSpPr>
          <p:nvPr>
            <p:ph type="sldNum" sz="quarter" idx="12"/>
          </p:nvPr>
        </p:nvSpPr>
        <p:spPr/>
        <p:txBody>
          <a:bodyPr/>
          <a:lstStyle/>
          <a:p>
            <a:fld id="{88B918B1-578F-48F1-95AA-9EBF484EACE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91236E1-F001-45BA-8921-726EF7E9A30E}" type="datetime1">
              <a:rPr lang="fr-FR" smtClean="0"/>
              <a:t>11/10/2012</a:t>
            </a:fld>
            <a:endParaRPr lang="fr-FR"/>
          </a:p>
        </p:txBody>
      </p:sp>
      <p:sp>
        <p:nvSpPr>
          <p:cNvPr id="6" name="Espace réservé du pied de page 5"/>
          <p:cNvSpPr>
            <a:spLocks noGrp="1"/>
          </p:cNvSpPr>
          <p:nvPr>
            <p:ph type="ftr" sz="quarter" idx="11"/>
          </p:nvPr>
        </p:nvSpPr>
        <p:spPr/>
        <p:txBody>
          <a:bodyPr/>
          <a:lstStyle/>
          <a:p>
            <a:r>
              <a:rPr lang="fr-FR" smtClean="0"/>
              <a:t>kty Patinet- 2011</a:t>
            </a: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88B918B1-578F-48F1-95AA-9EBF484EACEA}"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543357-2FD5-45C7-9843-DA3A374C1145}" type="datetime1">
              <a:rPr lang="fr-FR" smtClean="0"/>
              <a:t>11/10/2012</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smtClean="0"/>
              <a:t>kty Patinet- 2011</a:t>
            </a: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8B918B1-578F-48F1-95AA-9EBF484EACEA}"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1357298"/>
            <a:ext cx="7851648" cy="3900502"/>
          </a:xfrm>
        </p:spPr>
        <p:txBody>
          <a:bodyPr>
            <a:normAutofit fontScale="90000"/>
          </a:bodyPr>
          <a:lstStyle/>
          <a:p>
            <a:pPr algn="ctr"/>
            <a:r>
              <a:rPr lang="fr-FR" b="1" dirty="0" smtClean="0"/>
              <a:t/>
            </a:r>
            <a:br>
              <a:rPr lang="fr-FR" b="1" dirty="0" smtClean="0"/>
            </a:br>
            <a:r>
              <a:rPr lang="fr-FR" dirty="0" smtClean="0"/>
              <a:t/>
            </a:r>
            <a:br>
              <a:rPr lang="fr-FR" dirty="0" smtClean="0"/>
            </a:br>
            <a:r>
              <a:rPr lang="fr-FR" dirty="0" smtClean="0"/>
              <a:t/>
            </a:r>
            <a:br>
              <a:rPr lang="fr-FR" dirty="0" smtClean="0"/>
            </a:br>
            <a:r>
              <a:rPr lang="fr-FR" dirty="0" smtClean="0"/>
              <a:t>S’équilibrer sur la boule, u</a:t>
            </a:r>
            <a:r>
              <a:rPr lang="fr-FR" b="1" dirty="0" smtClean="0"/>
              <a:t>ne Forme de Pratique Scolaire en cirque </a:t>
            </a:r>
            <a:br>
              <a:rPr lang="fr-FR" b="1" dirty="0" smtClean="0"/>
            </a:br>
            <a:r>
              <a:rPr lang="fr-FR" b="1" dirty="0" smtClean="0"/>
              <a:t>    </a:t>
            </a:r>
            <a:r>
              <a:rPr lang="fr-FR" dirty="0" smtClean="0"/>
              <a:t>CA niveau 1	</a:t>
            </a:r>
            <a:br>
              <a:rPr lang="fr-FR" dirty="0" smtClean="0"/>
            </a:br>
            <a:endParaRPr lang="fr-FR" dirty="0"/>
          </a:p>
        </p:txBody>
      </p:sp>
      <p:sp>
        <p:nvSpPr>
          <p:cNvPr id="3" name="Sous-titre 2"/>
          <p:cNvSpPr>
            <a:spLocks noGrp="1"/>
          </p:cNvSpPr>
          <p:nvPr>
            <p:ph type="subTitle" idx="1"/>
          </p:nvPr>
        </p:nvSpPr>
        <p:spPr>
          <a:xfrm>
            <a:off x="785786" y="5105400"/>
            <a:ext cx="7854696" cy="1752600"/>
          </a:xfrm>
        </p:spPr>
        <p:txBody>
          <a:bodyPr/>
          <a:lstStyle/>
          <a:p>
            <a:r>
              <a:rPr lang="fr-FR" dirty="0" err="1" smtClean="0"/>
              <a:t>Kty</a:t>
            </a:r>
            <a:r>
              <a:rPr lang="fr-FR" dirty="0" smtClean="0"/>
              <a:t> </a:t>
            </a:r>
            <a:r>
              <a:rPr lang="fr-FR" dirty="0" err="1" smtClean="0"/>
              <a:t>Patinet</a:t>
            </a:r>
            <a:r>
              <a:rPr lang="fr-FR" dirty="0" smtClean="0"/>
              <a:t>, </a:t>
            </a:r>
          </a:p>
          <a:p>
            <a:r>
              <a:rPr lang="fr-FR" dirty="0" smtClean="0"/>
              <a:t>AMIENS</a:t>
            </a:r>
            <a:endParaRPr lang="fr-FR" dirty="0"/>
          </a:p>
        </p:txBody>
      </p:sp>
      <p:sp>
        <p:nvSpPr>
          <p:cNvPr id="4" name="Espace réservé du pied de page 3"/>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Mon intervention</a:t>
            </a:r>
            <a:endParaRPr lang="fr-FR" dirty="0"/>
          </a:p>
        </p:txBody>
      </p:sp>
      <p:sp>
        <p:nvSpPr>
          <p:cNvPr id="3" name="Espace réservé du contenu 2"/>
          <p:cNvSpPr>
            <a:spLocks noGrp="1"/>
          </p:cNvSpPr>
          <p:nvPr>
            <p:ph idx="1"/>
          </p:nvPr>
        </p:nvSpPr>
        <p:spPr/>
        <p:txBody>
          <a:bodyPr/>
          <a:lstStyle/>
          <a:p>
            <a:r>
              <a:rPr lang="fr-FR" dirty="0" smtClean="0"/>
              <a:t>Pratiques usuelles du cirque &amp; raisons du changement</a:t>
            </a:r>
          </a:p>
          <a:p>
            <a:r>
              <a:rPr lang="fr-FR" dirty="0" smtClean="0"/>
              <a:t>L’analyse de la CA niveau 1</a:t>
            </a:r>
          </a:p>
          <a:p>
            <a:r>
              <a:rPr lang="fr-FR" dirty="0" smtClean="0"/>
              <a:t>Options pédagogiques  </a:t>
            </a:r>
          </a:p>
          <a:p>
            <a:r>
              <a:rPr lang="fr-FR" dirty="0" smtClean="0"/>
              <a:t>Choix d’Objets d’enseignement</a:t>
            </a:r>
          </a:p>
          <a:p>
            <a:r>
              <a:rPr lang="fr-FR" dirty="0" smtClean="0"/>
              <a:t>Validation </a:t>
            </a:r>
          </a:p>
          <a:p>
            <a:r>
              <a:rPr lang="fr-FR" dirty="0" smtClean="0"/>
              <a:t>Innovation???</a:t>
            </a:r>
          </a:p>
          <a:p>
            <a:endParaRPr lang="fr-FR" dirty="0"/>
          </a:p>
        </p:txBody>
      </p:sp>
      <p:sp>
        <p:nvSpPr>
          <p:cNvPr id="4" name="Cadre 3"/>
          <p:cNvSpPr/>
          <p:nvPr/>
        </p:nvSpPr>
        <p:spPr>
          <a:xfrm>
            <a:off x="755576" y="2852936"/>
            <a:ext cx="3744416" cy="576064"/>
          </a:xfrm>
          <a:prstGeom prst="frame">
            <a:avLst>
              <a:gd name="adj1" fmla="val 721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Espace réservé du pied de page 4"/>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23528" y="0"/>
            <a:ext cx="8305800" cy="1143000"/>
          </a:xfrm>
        </p:spPr>
        <p:txBody>
          <a:bodyPr/>
          <a:lstStyle/>
          <a:p>
            <a:r>
              <a:rPr lang="fr-FR" dirty="0" smtClean="0"/>
              <a:t>Une FPS qui favorise…</a:t>
            </a:r>
            <a:endParaRPr lang="fr-FR" dirty="0"/>
          </a:p>
        </p:txBody>
      </p:sp>
      <p:graphicFrame>
        <p:nvGraphicFramePr>
          <p:cNvPr id="5" name="Diagramme 4"/>
          <p:cNvGraphicFramePr/>
          <p:nvPr/>
        </p:nvGraphicFramePr>
        <p:xfrm>
          <a:off x="395536" y="1124744"/>
          <a:ext cx="8748464" cy="5432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Espace réservé du pied de page 5"/>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92696"/>
            <a:ext cx="8229600" cy="1143000"/>
          </a:xfrm>
        </p:spPr>
        <p:txBody>
          <a:bodyPr/>
          <a:lstStyle/>
          <a:p>
            <a:r>
              <a:rPr lang="fr-FR" dirty="0" smtClean="0"/>
              <a:t>Mon intervention</a:t>
            </a:r>
            <a:endParaRPr lang="fr-FR" dirty="0"/>
          </a:p>
        </p:txBody>
      </p:sp>
      <p:sp>
        <p:nvSpPr>
          <p:cNvPr id="3" name="Espace réservé du contenu 2"/>
          <p:cNvSpPr>
            <a:spLocks noGrp="1"/>
          </p:cNvSpPr>
          <p:nvPr>
            <p:ph idx="1"/>
          </p:nvPr>
        </p:nvSpPr>
        <p:spPr/>
        <p:txBody>
          <a:bodyPr/>
          <a:lstStyle/>
          <a:p>
            <a:r>
              <a:rPr lang="fr-FR" dirty="0" smtClean="0"/>
              <a:t>Pratiques usuelles du cirque &amp; raisons du changement</a:t>
            </a:r>
          </a:p>
          <a:p>
            <a:r>
              <a:rPr lang="fr-FR" dirty="0" smtClean="0"/>
              <a:t>L’analyse de la CA niveau 1</a:t>
            </a:r>
          </a:p>
          <a:p>
            <a:r>
              <a:rPr lang="fr-FR" dirty="0" smtClean="0"/>
              <a:t>Options pédagogiques  </a:t>
            </a:r>
          </a:p>
          <a:p>
            <a:r>
              <a:rPr lang="fr-FR" dirty="0" smtClean="0"/>
              <a:t>Choix d’Objets d’enseignement</a:t>
            </a:r>
          </a:p>
          <a:p>
            <a:r>
              <a:rPr lang="fr-FR" dirty="0" smtClean="0"/>
              <a:t>Validation </a:t>
            </a:r>
          </a:p>
          <a:p>
            <a:r>
              <a:rPr lang="fr-FR" dirty="0" smtClean="0"/>
              <a:t>Innovation???</a:t>
            </a:r>
          </a:p>
          <a:p>
            <a:endParaRPr lang="fr-FR" dirty="0"/>
          </a:p>
        </p:txBody>
      </p:sp>
      <p:sp>
        <p:nvSpPr>
          <p:cNvPr id="4" name="Cadre 3"/>
          <p:cNvSpPr/>
          <p:nvPr/>
        </p:nvSpPr>
        <p:spPr>
          <a:xfrm>
            <a:off x="683568" y="3284984"/>
            <a:ext cx="5184576" cy="576064"/>
          </a:xfrm>
          <a:prstGeom prst="frame">
            <a:avLst>
              <a:gd name="adj1" fmla="val 721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Espace réservé du pied de page 4"/>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Deux objets d’enseignements</a:t>
            </a:r>
            <a:endParaRPr lang="fr-FR" dirty="0"/>
          </a:p>
        </p:txBody>
      </p:sp>
      <p:sp>
        <p:nvSpPr>
          <p:cNvPr id="3" name="Espace réservé du contenu 2"/>
          <p:cNvSpPr>
            <a:spLocks noGrp="1"/>
          </p:cNvSpPr>
          <p:nvPr>
            <p:ph idx="1"/>
          </p:nvPr>
        </p:nvSpPr>
        <p:spPr>
          <a:xfrm>
            <a:off x="428596" y="2285992"/>
            <a:ext cx="8229600" cy="4389120"/>
          </a:xfrm>
        </p:spPr>
        <p:txBody>
          <a:bodyPr>
            <a:normAutofit/>
          </a:bodyPr>
          <a:lstStyle/>
          <a:p>
            <a:pPr lvl="0"/>
            <a:r>
              <a:rPr lang="fr-FR" sz="3600" b="1" dirty="0" smtClean="0"/>
              <a:t>s’équilibrer sur un objet instable en toute sécurité grâce à des partenaires </a:t>
            </a:r>
            <a:endParaRPr lang="fr-FR" sz="3600" dirty="0" smtClean="0"/>
          </a:p>
          <a:p>
            <a:pPr lvl="0"/>
            <a:r>
              <a:rPr lang="fr-FR" sz="3600" b="1" dirty="0" smtClean="0"/>
              <a:t>interpréter un thème pour un public en coordonnant jeu d’acteur et prouesse physique </a:t>
            </a:r>
            <a:endParaRPr lang="fr-FR" sz="3600" dirty="0" smtClean="0"/>
          </a:p>
          <a:p>
            <a:endParaRPr lang="fr-FR" sz="3600" dirty="0"/>
          </a:p>
        </p:txBody>
      </p:sp>
      <p:sp>
        <p:nvSpPr>
          <p:cNvPr id="4" name="Espace réservé du pied de page 3"/>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92696"/>
            <a:ext cx="8229600" cy="1143000"/>
          </a:xfrm>
        </p:spPr>
        <p:txBody>
          <a:bodyPr/>
          <a:lstStyle/>
          <a:p>
            <a:r>
              <a:rPr lang="fr-FR" dirty="0" smtClean="0"/>
              <a:t>Mon intervention</a:t>
            </a:r>
            <a:endParaRPr lang="fr-FR" dirty="0"/>
          </a:p>
        </p:txBody>
      </p:sp>
      <p:sp>
        <p:nvSpPr>
          <p:cNvPr id="3" name="Espace réservé du contenu 2"/>
          <p:cNvSpPr>
            <a:spLocks noGrp="1"/>
          </p:cNvSpPr>
          <p:nvPr>
            <p:ph idx="1"/>
          </p:nvPr>
        </p:nvSpPr>
        <p:spPr/>
        <p:txBody>
          <a:bodyPr/>
          <a:lstStyle/>
          <a:p>
            <a:r>
              <a:rPr lang="fr-FR" dirty="0" smtClean="0"/>
              <a:t>Pratiques usuelles du cirque &amp; raisons du changement</a:t>
            </a:r>
          </a:p>
          <a:p>
            <a:r>
              <a:rPr lang="fr-FR" dirty="0" smtClean="0"/>
              <a:t>L’analyse de la CA niveau 1</a:t>
            </a:r>
          </a:p>
          <a:p>
            <a:r>
              <a:rPr lang="fr-FR" dirty="0" smtClean="0"/>
              <a:t>Options pédagogiques  </a:t>
            </a:r>
          </a:p>
          <a:p>
            <a:r>
              <a:rPr lang="fr-FR" dirty="0" smtClean="0"/>
              <a:t>Choix d’Objets d’enseignement</a:t>
            </a:r>
          </a:p>
          <a:p>
            <a:r>
              <a:rPr lang="fr-FR" dirty="0" smtClean="0"/>
              <a:t>Description de la FPS</a:t>
            </a:r>
          </a:p>
          <a:p>
            <a:r>
              <a:rPr lang="fr-FR" dirty="0" smtClean="0"/>
              <a:t>Validation </a:t>
            </a:r>
          </a:p>
          <a:p>
            <a:r>
              <a:rPr lang="fr-FR" dirty="0" smtClean="0"/>
              <a:t>Innovation???</a:t>
            </a:r>
          </a:p>
          <a:p>
            <a:endParaRPr lang="fr-FR" dirty="0"/>
          </a:p>
        </p:txBody>
      </p:sp>
      <p:sp>
        <p:nvSpPr>
          <p:cNvPr id="4" name="Cadre 3"/>
          <p:cNvSpPr/>
          <p:nvPr/>
        </p:nvSpPr>
        <p:spPr>
          <a:xfrm>
            <a:off x="683568" y="3789040"/>
            <a:ext cx="5184576" cy="576064"/>
          </a:xfrm>
          <a:prstGeom prst="frame">
            <a:avLst>
              <a:gd name="adj1" fmla="val 721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Espace réservé du pied de page 4"/>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332656"/>
            <a:ext cx="8229600" cy="1143000"/>
          </a:xfrm>
        </p:spPr>
        <p:txBody>
          <a:bodyPr/>
          <a:lstStyle/>
          <a:p>
            <a:r>
              <a:rPr lang="fr-FR" dirty="0" smtClean="0"/>
              <a:t>Format pédagogique</a:t>
            </a:r>
            <a:endParaRPr lang="fr-FR" dirty="0"/>
          </a:p>
        </p:txBody>
      </p:sp>
      <p:sp>
        <p:nvSpPr>
          <p:cNvPr id="5" name="ZoneTexte 4"/>
          <p:cNvSpPr txBox="1"/>
          <p:nvPr/>
        </p:nvSpPr>
        <p:spPr>
          <a:xfrm>
            <a:off x="571472" y="2143116"/>
            <a:ext cx="1571636" cy="1477328"/>
          </a:xfrm>
          <a:prstGeom prst="rect">
            <a:avLst/>
          </a:prstGeom>
          <a:noFill/>
        </p:spPr>
        <p:txBody>
          <a:bodyPr wrap="square" rtlCol="0">
            <a:spAutoFit/>
          </a:bodyPr>
          <a:lstStyle/>
          <a:p>
            <a:endParaRPr lang="fr-FR" dirty="0" smtClean="0"/>
          </a:p>
          <a:p>
            <a:endParaRPr lang="fr-FR" dirty="0" smtClean="0"/>
          </a:p>
          <a:p>
            <a:endParaRPr lang="fr-FR" dirty="0" smtClean="0"/>
          </a:p>
          <a:p>
            <a:endParaRPr lang="fr-FR" dirty="0" smtClean="0"/>
          </a:p>
          <a:p>
            <a:endParaRPr lang="fr-FR" dirty="0" smtClean="0"/>
          </a:p>
        </p:txBody>
      </p:sp>
      <p:sp>
        <p:nvSpPr>
          <p:cNvPr id="6" name="ZoneTexte 5"/>
          <p:cNvSpPr txBox="1"/>
          <p:nvPr/>
        </p:nvSpPr>
        <p:spPr>
          <a:xfrm>
            <a:off x="395536" y="1772816"/>
            <a:ext cx="1714512" cy="2031325"/>
          </a:xfrm>
          <a:prstGeom prst="rect">
            <a:avLst/>
          </a:prstGeom>
          <a:noFill/>
          <a:ln>
            <a:solidFill>
              <a:schemeClr val="tx1"/>
            </a:solidFill>
          </a:ln>
        </p:spPr>
        <p:txBody>
          <a:bodyPr wrap="square" rtlCol="0">
            <a:spAutoFit/>
          </a:bodyPr>
          <a:lstStyle/>
          <a:p>
            <a:endParaRPr lang="fr-FR" dirty="0" smtClean="0"/>
          </a:p>
          <a:p>
            <a:endParaRPr lang="fr-FR" dirty="0" smtClean="0"/>
          </a:p>
          <a:p>
            <a:endParaRPr lang="fr-FR" dirty="0" smtClean="0"/>
          </a:p>
          <a:p>
            <a:r>
              <a:rPr lang="fr-FR" dirty="0" smtClean="0"/>
              <a:t>         </a:t>
            </a:r>
          </a:p>
          <a:p>
            <a:endParaRPr lang="fr-FR" dirty="0" smtClean="0"/>
          </a:p>
          <a:p>
            <a:r>
              <a:rPr lang="fr-FR" dirty="0" smtClean="0"/>
              <a:t>SCENE</a:t>
            </a:r>
          </a:p>
          <a:p>
            <a:endParaRPr lang="fr-FR" dirty="0"/>
          </a:p>
        </p:txBody>
      </p:sp>
      <p:sp>
        <p:nvSpPr>
          <p:cNvPr id="7" name="ZoneTexte 6"/>
          <p:cNvSpPr txBox="1"/>
          <p:nvPr/>
        </p:nvSpPr>
        <p:spPr>
          <a:xfrm>
            <a:off x="2987824" y="1700808"/>
            <a:ext cx="1714512" cy="2031325"/>
          </a:xfrm>
          <a:prstGeom prst="rect">
            <a:avLst/>
          </a:prstGeom>
          <a:noFill/>
          <a:ln>
            <a:solidFill>
              <a:schemeClr val="tx1"/>
            </a:solidFill>
          </a:ln>
        </p:spPr>
        <p:txBody>
          <a:bodyPr wrap="square" rtlCol="0">
            <a:spAutoFit/>
          </a:bodyPr>
          <a:lstStyle/>
          <a:p>
            <a:endParaRPr lang="fr-FR" dirty="0" smtClean="0"/>
          </a:p>
          <a:p>
            <a:endParaRPr lang="fr-FR" dirty="0" smtClean="0"/>
          </a:p>
          <a:p>
            <a:endParaRPr lang="fr-FR" dirty="0" smtClean="0"/>
          </a:p>
          <a:p>
            <a:r>
              <a:rPr lang="fr-FR" dirty="0" smtClean="0"/>
              <a:t>         </a:t>
            </a:r>
          </a:p>
          <a:p>
            <a:endParaRPr lang="fr-FR" dirty="0" smtClean="0"/>
          </a:p>
          <a:p>
            <a:r>
              <a:rPr lang="fr-FR" dirty="0" smtClean="0"/>
              <a:t>SCENE</a:t>
            </a:r>
          </a:p>
          <a:p>
            <a:endParaRPr lang="fr-FR" dirty="0"/>
          </a:p>
        </p:txBody>
      </p:sp>
      <p:sp>
        <p:nvSpPr>
          <p:cNvPr id="8" name="ZoneTexte 7"/>
          <p:cNvSpPr txBox="1"/>
          <p:nvPr/>
        </p:nvSpPr>
        <p:spPr>
          <a:xfrm>
            <a:off x="5796136" y="1556792"/>
            <a:ext cx="1714512" cy="2031325"/>
          </a:xfrm>
          <a:prstGeom prst="rect">
            <a:avLst/>
          </a:prstGeom>
          <a:noFill/>
          <a:ln>
            <a:solidFill>
              <a:schemeClr val="tx1"/>
            </a:solidFill>
          </a:ln>
        </p:spPr>
        <p:txBody>
          <a:bodyPr wrap="square" rtlCol="0">
            <a:spAutoFit/>
          </a:bodyPr>
          <a:lstStyle/>
          <a:p>
            <a:endParaRPr lang="fr-FR" dirty="0" smtClean="0"/>
          </a:p>
          <a:p>
            <a:endParaRPr lang="fr-FR" dirty="0" smtClean="0"/>
          </a:p>
          <a:p>
            <a:endParaRPr lang="fr-FR" dirty="0" smtClean="0"/>
          </a:p>
          <a:p>
            <a:r>
              <a:rPr lang="fr-FR" dirty="0" smtClean="0"/>
              <a:t>        </a:t>
            </a:r>
          </a:p>
          <a:p>
            <a:endParaRPr lang="fr-FR" dirty="0" smtClean="0"/>
          </a:p>
          <a:p>
            <a:endParaRPr lang="fr-FR" dirty="0" smtClean="0"/>
          </a:p>
          <a:p>
            <a:r>
              <a:rPr lang="fr-FR" dirty="0" smtClean="0"/>
              <a:t> SCENE</a:t>
            </a:r>
            <a:endParaRPr lang="fr-FR" dirty="0"/>
          </a:p>
        </p:txBody>
      </p:sp>
      <p:sp>
        <p:nvSpPr>
          <p:cNvPr id="11" name="ZoneTexte 10"/>
          <p:cNvSpPr txBox="1"/>
          <p:nvPr/>
        </p:nvSpPr>
        <p:spPr>
          <a:xfrm>
            <a:off x="3131840" y="4149080"/>
            <a:ext cx="1643074" cy="369332"/>
          </a:xfrm>
          <a:prstGeom prst="rect">
            <a:avLst/>
          </a:prstGeom>
          <a:noFill/>
          <a:ln>
            <a:solidFill>
              <a:schemeClr val="tx1"/>
            </a:solidFill>
          </a:ln>
        </p:spPr>
        <p:txBody>
          <a:bodyPr wrap="square" rtlCol="0">
            <a:spAutoFit/>
          </a:bodyPr>
          <a:lstStyle/>
          <a:p>
            <a:r>
              <a:rPr lang="fr-FR" dirty="0" smtClean="0"/>
              <a:t>Spectateurs</a:t>
            </a:r>
            <a:endParaRPr lang="fr-FR" dirty="0"/>
          </a:p>
        </p:txBody>
      </p:sp>
      <p:sp>
        <p:nvSpPr>
          <p:cNvPr id="12" name="ZoneTexte 11"/>
          <p:cNvSpPr txBox="1"/>
          <p:nvPr/>
        </p:nvSpPr>
        <p:spPr>
          <a:xfrm>
            <a:off x="5868144" y="4005064"/>
            <a:ext cx="1571636" cy="369332"/>
          </a:xfrm>
          <a:prstGeom prst="rect">
            <a:avLst/>
          </a:prstGeom>
          <a:noFill/>
          <a:ln>
            <a:solidFill>
              <a:schemeClr val="tx1"/>
            </a:solidFill>
          </a:ln>
        </p:spPr>
        <p:txBody>
          <a:bodyPr wrap="square" rtlCol="0">
            <a:spAutoFit/>
          </a:bodyPr>
          <a:lstStyle/>
          <a:p>
            <a:r>
              <a:rPr lang="fr-FR" dirty="0" smtClean="0"/>
              <a:t>Spectateurs</a:t>
            </a:r>
            <a:endParaRPr lang="fr-FR" dirty="0"/>
          </a:p>
        </p:txBody>
      </p:sp>
      <p:sp>
        <p:nvSpPr>
          <p:cNvPr id="14" name="Ellipse 13"/>
          <p:cNvSpPr/>
          <p:nvPr/>
        </p:nvSpPr>
        <p:spPr>
          <a:xfrm>
            <a:off x="899592" y="2132856"/>
            <a:ext cx="571504"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395536" y="4077072"/>
            <a:ext cx="1785950" cy="369332"/>
          </a:xfrm>
          <a:prstGeom prst="rect">
            <a:avLst/>
          </a:prstGeom>
          <a:noFill/>
          <a:ln>
            <a:solidFill>
              <a:schemeClr val="tx1"/>
            </a:solidFill>
          </a:ln>
        </p:spPr>
        <p:txBody>
          <a:bodyPr wrap="square" rtlCol="0">
            <a:spAutoFit/>
          </a:bodyPr>
          <a:lstStyle/>
          <a:p>
            <a:r>
              <a:rPr lang="fr-FR" dirty="0" smtClean="0"/>
              <a:t>Spectateurs</a:t>
            </a:r>
            <a:endParaRPr lang="fr-FR" dirty="0"/>
          </a:p>
        </p:txBody>
      </p:sp>
      <p:sp>
        <p:nvSpPr>
          <p:cNvPr id="17" name="Ellipse 16"/>
          <p:cNvSpPr/>
          <p:nvPr/>
        </p:nvSpPr>
        <p:spPr>
          <a:xfrm>
            <a:off x="6300192" y="2276872"/>
            <a:ext cx="571504" cy="7143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3419872" y="2276872"/>
            <a:ext cx="571504" cy="7143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323528" y="5157192"/>
            <a:ext cx="6336704" cy="1200329"/>
          </a:xfrm>
          <a:prstGeom prst="rect">
            <a:avLst/>
          </a:prstGeom>
          <a:noFill/>
        </p:spPr>
        <p:txBody>
          <a:bodyPr wrap="square" rtlCol="0">
            <a:spAutoFit/>
          </a:bodyPr>
          <a:lstStyle/>
          <a:p>
            <a:r>
              <a:rPr lang="fr-FR" dirty="0" smtClean="0"/>
              <a:t>-6 Troupes de 4 élèves qui alternent acteurs/spectateurs</a:t>
            </a:r>
          </a:p>
          <a:p>
            <a:pPr>
              <a:buFontTx/>
              <a:buChar char="-"/>
            </a:pPr>
            <a:r>
              <a:rPr lang="fr-FR" dirty="0" smtClean="0"/>
              <a:t>Inducteur musique de 45 secondes</a:t>
            </a:r>
          </a:p>
          <a:p>
            <a:pPr>
              <a:buFontTx/>
              <a:buChar char="-"/>
            </a:pPr>
            <a:r>
              <a:rPr lang="fr-FR" dirty="0" smtClean="0"/>
              <a:t>Code de figures classées par difficultés </a:t>
            </a:r>
          </a:p>
          <a:p>
            <a:pPr>
              <a:buFontTx/>
              <a:buChar char="-"/>
            </a:pPr>
            <a:endParaRPr lang="fr-FR" dirty="0"/>
          </a:p>
        </p:txBody>
      </p:sp>
      <p:sp>
        <p:nvSpPr>
          <p:cNvPr id="21" name="Flèche courbée vers la gauche 20"/>
          <p:cNvSpPr/>
          <p:nvPr/>
        </p:nvSpPr>
        <p:spPr>
          <a:xfrm>
            <a:off x="2339752" y="3212976"/>
            <a:ext cx="504056" cy="1080120"/>
          </a:xfrm>
          <a:prstGeom prst="curved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3" name="Flèche courbée vers la gauche 22"/>
          <p:cNvSpPr/>
          <p:nvPr/>
        </p:nvSpPr>
        <p:spPr>
          <a:xfrm>
            <a:off x="4716016" y="3140968"/>
            <a:ext cx="504056" cy="1080120"/>
          </a:xfrm>
          <a:prstGeom prst="curved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4" name="Flèche courbée vers la gauche 23"/>
          <p:cNvSpPr/>
          <p:nvPr/>
        </p:nvSpPr>
        <p:spPr>
          <a:xfrm>
            <a:off x="7596336" y="2924944"/>
            <a:ext cx="504056" cy="1080120"/>
          </a:xfrm>
          <a:prstGeom prst="curved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5" name="Flèche droite 24"/>
          <p:cNvSpPr/>
          <p:nvPr/>
        </p:nvSpPr>
        <p:spPr>
          <a:xfrm>
            <a:off x="2051720" y="4365104"/>
            <a:ext cx="1080120" cy="2880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Flèche droite 25"/>
          <p:cNvSpPr/>
          <p:nvPr/>
        </p:nvSpPr>
        <p:spPr>
          <a:xfrm>
            <a:off x="4932040" y="4365104"/>
            <a:ext cx="1008112" cy="2880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Flèche droite 26"/>
          <p:cNvSpPr/>
          <p:nvPr/>
        </p:nvSpPr>
        <p:spPr>
          <a:xfrm rot="10800000">
            <a:off x="395536" y="4797152"/>
            <a:ext cx="7056784" cy="21602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Espace réservé du pied de page 19"/>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1143000"/>
          </a:xfrm>
        </p:spPr>
        <p:txBody>
          <a:bodyPr/>
          <a:lstStyle/>
          <a:p>
            <a:r>
              <a:rPr lang="fr-FR" dirty="0" smtClean="0"/>
              <a:t>Scénario de la </a:t>
            </a:r>
            <a:r>
              <a:rPr lang="fr-FR" dirty="0" smtClean="0"/>
              <a:t>FPS</a:t>
            </a:r>
            <a:endParaRPr lang="fr-FR" dirty="0"/>
          </a:p>
        </p:txBody>
      </p:sp>
      <p:sp>
        <p:nvSpPr>
          <p:cNvPr id="5" name="Espace réservé du texte 4"/>
          <p:cNvSpPr>
            <a:spLocks noGrp="1"/>
          </p:cNvSpPr>
          <p:nvPr>
            <p:ph type="body" idx="1"/>
          </p:nvPr>
        </p:nvSpPr>
        <p:spPr>
          <a:xfrm>
            <a:off x="467544" y="1484784"/>
            <a:ext cx="4040188" cy="659352"/>
          </a:xfrm>
        </p:spPr>
        <p:txBody>
          <a:bodyPr/>
          <a:lstStyle/>
          <a:p>
            <a:r>
              <a:rPr lang="fr-FR" dirty="0" smtClean="0"/>
              <a:t>L’histoire raconte…</a:t>
            </a:r>
          </a:p>
          <a:p>
            <a:endParaRPr lang="fr-FR" dirty="0"/>
          </a:p>
        </p:txBody>
      </p:sp>
      <p:sp>
        <p:nvSpPr>
          <p:cNvPr id="6" name="Espace réservé du texte 5"/>
          <p:cNvSpPr>
            <a:spLocks noGrp="1"/>
          </p:cNvSpPr>
          <p:nvPr>
            <p:ph type="body" sz="half" idx="3"/>
          </p:nvPr>
        </p:nvSpPr>
        <p:spPr>
          <a:xfrm>
            <a:off x="4644008" y="1340768"/>
            <a:ext cx="4041775" cy="654843"/>
          </a:xfrm>
        </p:spPr>
        <p:txBody>
          <a:bodyPr/>
          <a:lstStyle/>
          <a:p>
            <a:r>
              <a:rPr lang="fr-FR" dirty="0" smtClean="0"/>
              <a:t>Les contraintes</a:t>
            </a:r>
            <a:endParaRPr lang="fr-FR" dirty="0"/>
          </a:p>
        </p:txBody>
      </p:sp>
      <p:sp>
        <p:nvSpPr>
          <p:cNvPr id="3" name="Espace réservé du contenu 2"/>
          <p:cNvSpPr>
            <a:spLocks noGrp="1"/>
          </p:cNvSpPr>
          <p:nvPr>
            <p:ph sz="quarter" idx="2"/>
          </p:nvPr>
        </p:nvSpPr>
        <p:spPr>
          <a:xfrm>
            <a:off x="395536" y="2132856"/>
            <a:ext cx="4040188" cy="3845720"/>
          </a:xfrm>
        </p:spPr>
        <p:txBody>
          <a:bodyPr>
            <a:normAutofit fontScale="92500" lnSpcReduction="20000"/>
          </a:bodyPr>
          <a:lstStyle/>
          <a:p>
            <a:r>
              <a:rPr lang="fr-FR" dirty="0" smtClean="0"/>
              <a:t>« Les Dalton s’échappent de leur prison. Leur (e) chef leur montre le CHEMIN qui est semé d’embûches, obstacles, pièges. Il faut franchir, enjamber, se baisser, éviter le danger, s’équilibrer , se cacher, s’arrêter…  </a:t>
            </a:r>
          </a:p>
          <a:p>
            <a:r>
              <a:rPr lang="fr-FR" dirty="0" smtClean="0"/>
              <a:t>La troupe parvient à une boule à escalader  et sur laquelle il faut tenir en équilibre (2 équilibristes réalisent l’exploit à la suite)</a:t>
            </a:r>
          </a:p>
          <a:p>
            <a:r>
              <a:rPr lang="fr-FR" dirty="0" smtClean="0"/>
              <a:t>Trouver une fin de l’histoire à l’arrêt de la musique »</a:t>
            </a:r>
          </a:p>
        </p:txBody>
      </p:sp>
      <p:sp>
        <p:nvSpPr>
          <p:cNvPr id="7" name="Espace réservé du contenu 6"/>
          <p:cNvSpPr>
            <a:spLocks noGrp="1"/>
          </p:cNvSpPr>
          <p:nvPr>
            <p:ph sz="quarter" idx="4"/>
          </p:nvPr>
        </p:nvSpPr>
        <p:spPr>
          <a:xfrm>
            <a:off x="4644008" y="2276872"/>
            <a:ext cx="4041775" cy="3845720"/>
          </a:xfrm>
        </p:spPr>
        <p:txBody>
          <a:bodyPr>
            <a:normAutofit fontScale="85000" lnSpcReduction="20000"/>
          </a:bodyPr>
          <a:lstStyle/>
          <a:p>
            <a:r>
              <a:rPr lang="fr-FR" dirty="0" smtClean="0"/>
              <a:t>L’histoire se déroule en deux actes</a:t>
            </a:r>
          </a:p>
          <a:p>
            <a:r>
              <a:rPr lang="fr-FR" dirty="0" smtClean="0"/>
              <a:t>Chaque acte dure le temps de la musique (45 sec) </a:t>
            </a:r>
          </a:p>
          <a:p>
            <a:r>
              <a:rPr lang="fr-FR" dirty="0" smtClean="0"/>
              <a:t>Sur l’ensemble des deux actes, les 4 personnes montrent qu’elles savent s’équilibrer sur la boule</a:t>
            </a:r>
          </a:p>
          <a:p>
            <a:r>
              <a:rPr lang="fr-FR" dirty="0" smtClean="0"/>
              <a:t>Chacun choisit son niveau d’équilibre (à l’aide de vignettes de couleur)</a:t>
            </a:r>
          </a:p>
          <a:p>
            <a:r>
              <a:rPr lang="fr-FR" dirty="0" smtClean="0"/>
              <a:t>Entre chaque acte, les élèves sont spectateurs d’un autre groupe </a:t>
            </a:r>
          </a:p>
          <a:p>
            <a:r>
              <a:rPr lang="fr-FR" dirty="0" smtClean="0"/>
              <a:t>Les spectateurs, 1/ valident les moments d’équilibres ou 2/ valident le numéro ou 3/ et donnent des conseils </a:t>
            </a:r>
            <a:endParaRPr lang="fr-FR" dirty="0"/>
          </a:p>
        </p:txBody>
      </p:sp>
      <p:sp>
        <p:nvSpPr>
          <p:cNvPr id="8" name="Espace réservé du pied de page 7"/>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p:cTn id="2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p:cTn id="3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 calcmode="lin" valueType="num">
                                      <p:cBhvr>
                                        <p:cTn id="42"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3"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44" dur="500"/>
                                        <p:tgtEl>
                                          <p:spTgt spid="7">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7">
                                            <p:txEl>
                                              <p:pRg st="1" end="1"/>
                                            </p:txEl>
                                          </p:spTgt>
                                        </p:tgtEl>
                                        <p:attrNameLst>
                                          <p:attrName>style.visibility</p:attrName>
                                        </p:attrNameLst>
                                      </p:cBhvr>
                                      <p:to>
                                        <p:strVal val="visible"/>
                                      </p:to>
                                    </p:set>
                                    <p:anim calcmode="lin" valueType="num">
                                      <p:cBhvr>
                                        <p:cTn id="49"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50"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51" dur="500"/>
                                        <p:tgtEl>
                                          <p:spTgt spid="7">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7">
                                            <p:txEl>
                                              <p:pRg st="2" end="2"/>
                                            </p:txEl>
                                          </p:spTgt>
                                        </p:tgtEl>
                                        <p:attrNameLst>
                                          <p:attrName>style.visibility</p:attrName>
                                        </p:attrNameLst>
                                      </p:cBhvr>
                                      <p:to>
                                        <p:strVal val="visible"/>
                                      </p:to>
                                    </p:set>
                                    <p:anim calcmode="lin" valueType="num">
                                      <p:cBhvr>
                                        <p:cTn id="56"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57"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58" dur="500"/>
                                        <p:tgtEl>
                                          <p:spTgt spid="7">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7">
                                            <p:txEl>
                                              <p:pRg st="3" end="3"/>
                                            </p:txEl>
                                          </p:spTgt>
                                        </p:tgtEl>
                                        <p:attrNameLst>
                                          <p:attrName>style.visibility</p:attrName>
                                        </p:attrNameLst>
                                      </p:cBhvr>
                                      <p:to>
                                        <p:strVal val="visible"/>
                                      </p:to>
                                    </p:set>
                                    <p:anim calcmode="lin" valueType="num">
                                      <p:cBhvr>
                                        <p:cTn id="63"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64"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65" dur="500"/>
                                        <p:tgtEl>
                                          <p:spTgt spid="7">
                                            <p:txEl>
                                              <p:pRg st="3" end="3"/>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7">
                                            <p:txEl>
                                              <p:pRg st="4" end="4"/>
                                            </p:txEl>
                                          </p:spTgt>
                                        </p:tgtEl>
                                        <p:attrNameLst>
                                          <p:attrName>style.visibility</p:attrName>
                                        </p:attrNameLst>
                                      </p:cBhvr>
                                      <p:to>
                                        <p:strVal val="visible"/>
                                      </p:to>
                                    </p:set>
                                    <p:anim calcmode="lin" valueType="num">
                                      <p:cBhvr>
                                        <p:cTn id="70"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71"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72" dur="500"/>
                                        <p:tgtEl>
                                          <p:spTgt spid="7">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7">
                                            <p:txEl>
                                              <p:pRg st="5" end="5"/>
                                            </p:txEl>
                                          </p:spTgt>
                                        </p:tgtEl>
                                        <p:attrNameLst>
                                          <p:attrName>style.visibility</p:attrName>
                                        </p:attrNameLst>
                                      </p:cBhvr>
                                      <p:to>
                                        <p:strVal val="visible"/>
                                      </p:to>
                                    </p:set>
                                    <p:anim calcmode="lin" valueType="num">
                                      <p:cBhvr>
                                        <p:cTn id="77"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78" dur="500" fill="hold"/>
                                        <p:tgtEl>
                                          <p:spTgt spid="7">
                                            <p:txEl>
                                              <p:pRg st="5" end="5"/>
                                            </p:txEl>
                                          </p:spTgt>
                                        </p:tgtEl>
                                        <p:attrNameLst>
                                          <p:attrName>ppt_h</p:attrName>
                                        </p:attrNameLst>
                                      </p:cBhvr>
                                      <p:tavLst>
                                        <p:tav tm="0">
                                          <p:val>
                                            <p:fltVal val="0"/>
                                          </p:val>
                                        </p:tav>
                                        <p:tav tm="100000">
                                          <p:val>
                                            <p:strVal val="#ppt_h"/>
                                          </p:val>
                                        </p:tav>
                                      </p:tavLst>
                                    </p:anim>
                                    <p:animEffect transition="in" filter="fade">
                                      <p:cBhvr>
                                        <p:cTn id="79"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3" grpId="0" build="p"/>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332656"/>
            <a:ext cx="8229600" cy="792088"/>
          </a:xfrm>
        </p:spPr>
        <p:txBody>
          <a:bodyPr>
            <a:normAutofit fontScale="90000"/>
          </a:bodyPr>
          <a:lstStyle/>
          <a:p>
            <a:r>
              <a:rPr lang="fr-FR" dirty="0" smtClean="0"/>
              <a:t>Code des figures</a:t>
            </a:r>
            <a:endParaRPr lang="fr-FR" dirty="0"/>
          </a:p>
        </p:txBody>
      </p:sp>
      <p:graphicFrame>
        <p:nvGraphicFramePr>
          <p:cNvPr id="4" name="Tableau 3"/>
          <p:cNvGraphicFramePr>
            <a:graphicFrameLocks noGrp="1"/>
          </p:cNvGraphicFramePr>
          <p:nvPr/>
        </p:nvGraphicFramePr>
        <p:xfrm>
          <a:off x="611560" y="1772816"/>
          <a:ext cx="7488832" cy="4590901"/>
        </p:xfrm>
        <a:graphic>
          <a:graphicData uri="http://schemas.openxmlformats.org/drawingml/2006/table">
            <a:tbl>
              <a:tblPr/>
              <a:tblGrid>
                <a:gridCol w="6375791"/>
                <a:gridCol w="1113041"/>
              </a:tblGrid>
              <a:tr h="552476">
                <a:tc gridSpan="2">
                  <a:txBody>
                    <a:bodyPr/>
                    <a:lstStyle/>
                    <a:p>
                      <a:pPr algn="l">
                        <a:spcAft>
                          <a:spcPts val="0"/>
                        </a:spcAft>
                      </a:pPr>
                      <a:r>
                        <a:rPr lang="fr-FR" sz="2000" b="1" dirty="0">
                          <a:latin typeface="Times New Roman"/>
                          <a:ea typeface="Calibri"/>
                          <a:cs typeface="Times New Roman"/>
                        </a:rPr>
                        <a:t>LES FIGURES classées par ceintures</a:t>
                      </a:r>
                      <a:endParaRPr lang="fr-FR" sz="2000" dirty="0">
                        <a:latin typeface="Times"/>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552476">
                <a:tc gridSpan="2">
                  <a:txBody>
                    <a:bodyPr/>
                    <a:lstStyle/>
                    <a:p>
                      <a:pPr algn="l">
                        <a:spcAft>
                          <a:spcPts val="0"/>
                        </a:spcAft>
                      </a:pPr>
                      <a:r>
                        <a:rPr lang="fr-FR" sz="2000" dirty="0">
                          <a:latin typeface="Times New Roman"/>
                          <a:ea typeface="Calibri"/>
                          <a:cs typeface="Times New Roman"/>
                        </a:rPr>
                        <a:t>CEINTURE ROUGE</a:t>
                      </a:r>
                      <a:endParaRPr lang="fr-FR" sz="2000" dirty="0">
                        <a:latin typeface="Times"/>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hMerge="1">
                  <a:txBody>
                    <a:bodyPr/>
                    <a:lstStyle/>
                    <a:p>
                      <a:endParaRPr lang="fr-FR"/>
                    </a:p>
                  </a:txBody>
                  <a:tcPr/>
                </a:tc>
              </a:tr>
              <a:tr h="1789040">
                <a:tc gridSpan="2">
                  <a:txBody>
                    <a:bodyPr/>
                    <a:lstStyle/>
                    <a:p>
                      <a:pPr algn="l">
                        <a:spcAft>
                          <a:spcPts val="0"/>
                        </a:spcAft>
                      </a:pPr>
                      <a:r>
                        <a:rPr lang="fr-FR" sz="2000" b="1" dirty="0">
                          <a:latin typeface="Times New Roman"/>
                          <a:ea typeface="Calibri"/>
                          <a:cs typeface="Times New Roman"/>
                        </a:rPr>
                        <a:t>La troupe n’assure pas sa sécurité</a:t>
                      </a:r>
                      <a:endParaRPr lang="fr-FR" sz="2000" dirty="0">
                        <a:latin typeface="Times"/>
                        <a:ea typeface="Times"/>
                        <a:cs typeface="Times New Roman"/>
                      </a:endParaRPr>
                    </a:p>
                    <a:p>
                      <a:pPr algn="l">
                        <a:spcAft>
                          <a:spcPts val="0"/>
                        </a:spcAft>
                      </a:pPr>
                      <a:r>
                        <a:rPr lang="fr-FR" sz="2000" b="1" dirty="0">
                          <a:latin typeface="Times New Roman"/>
                          <a:ea typeface="Calibri"/>
                          <a:cs typeface="Times New Roman"/>
                        </a:rPr>
                        <a:t>Parade arrière inexistante ou inattentive</a:t>
                      </a:r>
                      <a:endParaRPr lang="fr-FR" sz="2000" dirty="0">
                        <a:latin typeface="Times"/>
                        <a:ea typeface="Times"/>
                        <a:cs typeface="Times New Roman"/>
                      </a:endParaRPr>
                    </a:p>
                    <a:p>
                      <a:pPr algn="l">
                        <a:spcAft>
                          <a:spcPts val="0"/>
                        </a:spcAft>
                      </a:pPr>
                      <a:r>
                        <a:rPr lang="fr-FR" sz="2000" b="1" dirty="0">
                          <a:latin typeface="Times New Roman"/>
                          <a:ea typeface="Calibri"/>
                          <a:cs typeface="Times New Roman"/>
                        </a:rPr>
                        <a:t>Les jokers ou le pareur partent avant que l’équilibriste ne soit descendu</a:t>
                      </a:r>
                      <a:endParaRPr lang="fr-FR" sz="2000" dirty="0">
                        <a:latin typeface="Times"/>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499878">
                <a:tc gridSpan="2">
                  <a:txBody>
                    <a:bodyPr/>
                    <a:lstStyle/>
                    <a:p>
                      <a:pPr algn="l">
                        <a:spcAft>
                          <a:spcPts val="0"/>
                        </a:spcAft>
                      </a:pPr>
                      <a:r>
                        <a:rPr lang="fr-FR" sz="2000" dirty="0">
                          <a:latin typeface="Times New Roman"/>
                          <a:ea typeface="Calibri"/>
                          <a:cs typeface="Times New Roman"/>
                        </a:rPr>
                        <a:t>CEINTURE BLANCHE</a:t>
                      </a:r>
                      <a:endParaRPr lang="fr-FR" sz="2000" dirty="0">
                        <a:latin typeface="Times"/>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1197031">
                <a:tc>
                  <a:txBody>
                    <a:bodyPr/>
                    <a:lstStyle/>
                    <a:p>
                      <a:pPr algn="l">
                        <a:spcAft>
                          <a:spcPts val="0"/>
                        </a:spcAft>
                      </a:pPr>
                      <a:endParaRPr lang="fr-FR" sz="2000" dirty="0">
                        <a:latin typeface="Times"/>
                        <a:ea typeface="Times"/>
                        <a:cs typeface="Times New Roman"/>
                      </a:endParaRPr>
                    </a:p>
                    <a:p>
                      <a:pPr algn="l"/>
                      <a:r>
                        <a:rPr lang="fr-FR" sz="2000" b="1" dirty="0">
                          <a:latin typeface="Times New Roman"/>
                          <a:ea typeface="Calibri"/>
                          <a:cs typeface="Times New Roman"/>
                        </a:rPr>
                        <a:t>Boule sur GROS TAPIS</a:t>
                      </a:r>
                      <a:r>
                        <a:rPr lang="fr-FR" sz="2000" dirty="0">
                          <a:latin typeface="Calibri"/>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fr-FR" sz="1200" dirty="0">
                          <a:latin typeface="Times"/>
                          <a:ea typeface="Times"/>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pic>
        <p:nvPicPr>
          <p:cNvPr id="2049" name="Image 4" descr="2031_0507cedreps20110015"/>
          <p:cNvPicPr>
            <a:picLocks noChangeAspect="1" noChangeArrowheads="1"/>
          </p:cNvPicPr>
          <p:nvPr/>
        </p:nvPicPr>
        <p:blipFill>
          <a:blip r:embed="rId2" cstate="print"/>
          <a:srcRect/>
          <a:stretch>
            <a:fillRect/>
          </a:stretch>
        </p:blipFill>
        <p:spPr bwMode="auto">
          <a:xfrm>
            <a:off x="4860032" y="4077072"/>
            <a:ext cx="3211444" cy="2304256"/>
          </a:xfrm>
          <a:prstGeom prst="rect">
            <a:avLst/>
          </a:prstGeom>
          <a:noFill/>
        </p:spPr>
      </p:pic>
      <p:sp>
        <p:nvSpPr>
          <p:cNvPr id="5" name="Espace réservé du pied de page 4"/>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467544" y="404664"/>
          <a:ext cx="7704856" cy="5976726"/>
        </p:xfrm>
        <a:graphic>
          <a:graphicData uri="http://schemas.openxmlformats.org/drawingml/2006/table">
            <a:tbl>
              <a:tblPr/>
              <a:tblGrid>
                <a:gridCol w="1059215"/>
                <a:gridCol w="2793213"/>
                <a:gridCol w="3852428"/>
              </a:tblGrid>
              <a:tr h="189890">
                <a:tc gridSpan="3">
                  <a:txBody>
                    <a:bodyPr/>
                    <a:lstStyle/>
                    <a:p>
                      <a:pPr algn="l">
                        <a:spcAft>
                          <a:spcPts val="0"/>
                        </a:spcAft>
                      </a:pPr>
                      <a:r>
                        <a:rPr lang="fr-FR" sz="1800" dirty="0">
                          <a:latin typeface="Times New Roman"/>
                          <a:ea typeface="Calibri"/>
                          <a:cs typeface="Times New Roman"/>
                        </a:rPr>
                        <a:t>CEINTURE JAUNE</a:t>
                      </a:r>
                      <a:endParaRPr lang="fr-FR" sz="1800" dirty="0">
                        <a:latin typeface="Times"/>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hMerge="1">
                  <a:txBody>
                    <a:bodyPr/>
                    <a:lstStyle/>
                    <a:p>
                      <a:endParaRPr lang="fr-FR"/>
                    </a:p>
                  </a:txBody>
                  <a:tcPr/>
                </a:tc>
              </a:tr>
              <a:tr h="2966040">
                <a:tc gridSpan="2">
                  <a:txBody>
                    <a:bodyPr/>
                    <a:lstStyle/>
                    <a:p>
                      <a:pPr algn="l">
                        <a:spcAft>
                          <a:spcPts val="0"/>
                        </a:spcAft>
                      </a:pPr>
                      <a:endParaRPr lang="fr-FR" sz="1200" dirty="0">
                        <a:latin typeface="Times"/>
                        <a:ea typeface="Times"/>
                        <a:cs typeface="Times New Roman"/>
                      </a:endParaRPr>
                    </a:p>
                    <a:p>
                      <a:pPr algn="l"/>
                      <a:r>
                        <a:rPr lang="fr-FR" sz="1600" b="1" dirty="0">
                          <a:latin typeface="Times New Roman"/>
                          <a:ea typeface="Calibri"/>
                          <a:cs typeface="Times New Roman"/>
                        </a:rPr>
                        <a:t>Boule bloquée </a:t>
                      </a:r>
                      <a:endParaRPr lang="fr-FR" sz="1600" b="1" dirty="0" smtClean="0">
                        <a:latin typeface="Times New Roman"/>
                        <a:ea typeface="Calibri"/>
                        <a:cs typeface="Times New Roman"/>
                      </a:endParaRPr>
                    </a:p>
                    <a:p>
                      <a:pPr algn="l"/>
                      <a:r>
                        <a:rPr lang="fr-FR" sz="1600" b="1" dirty="0" smtClean="0">
                          <a:latin typeface="Times New Roman"/>
                          <a:ea typeface="Calibri"/>
                          <a:cs typeface="Times New Roman"/>
                        </a:rPr>
                        <a:t>par </a:t>
                      </a:r>
                      <a:r>
                        <a:rPr lang="fr-FR" sz="1600" b="1" dirty="0">
                          <a:latin typeface="Times New Roman"/>
                          <a:ea typeface="Calibri"/>
                          <a:cs typeface="Times New Roman"/>
                        </a:rPr>
                        <a:t>les </a:t>
                      </a:r>
                      <a:r>
                        <a:rPr lang="fr-FR" sz="1600" b="1" dirty="0" smtClean="0">
                          <a:latin typeface="Times New Roman"/>
                          <a:ea typeface="Calibri"/>
                          <a:cs typeface="Times New Roman"/>
                        </a:rPr>
                        <a:t>mains</a:t>
                      </a:r>
                    </a:p>
                    <a:p>
                      <a:pPr algn="l"/>
                      <a:r>
                        <a:rPr lang="fr-FR" sz="1600" b="1" dirty="0" smtClean="0">
                          <a:latin typeface="Times New Roman"/>
                          <a:ea typeface="Calibri"/>
                          <a:cs typeface="Times New Roman"/>
                        </a:rPr>
                        <a:t> </a:t>
                      </a:r>
                      <a:r>
                        <a:rPr lang="fr-FR" sz="1600" b="1" dirty="0">
                          <a:latin typeface="Times New Roman"/>
                          <a:ea typeface="Calibri"/>
                          <a:cs typeface="Times New Roman"/>
                        </a:rPr>
                        <a:t>des jokers</a:t>
                      </a:r>
                      <a:r>
                        <a:rPr lang="fr-FR" sz="1600" dirty="0">
                          <a:latin typeface="Calibri"/>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a:spcAft>
                          <a:spcPts val="0"/>
                        </a:spcAft>
                      </a:pPr>
                      <a:endParaRPr lang="fr-FR" sz="1200" dirty="0">
                        <a:latin typeface="Times"/>
                        <a:ea typeface="Times"/>
                        <a:cs typeface="Times New Roman"/>
                      </a:endParaRPr>
                    </a:p>
                    <a:p>
                      <a:pPr algn="l"/>
                      <a:r>
                        <a:rPr lang="fr-FR" sz="1600" b="1" dirty="0">
                          <a:latin typeface="Times New Roman"/>
                          <a:ea typeface="Calibri"/>
                          <a:cs typeface="Times New Roman"/>
                        </a:rPr>
                        <a:t>Boule </a:t>
                      </a:r>
                      <a:r>
                        <a:rPr lang="fr-FR" sz="1600" b="1" dirty="0" smtClean="0">
                          <a:latin typeface="Times New Roman"/>
                          <a:ea typeface="Calibri"/>
                          <a:cs typeface="Times New Roman"/>
                        </a:rPr>
                        <a:t>bloquée</a:t>
                      </a:r>
                    </a:p>
                    <a:p>
                      <a:pPr algn="l"/>
                      <a:r>
                        <a:rPr lang="fr-FR" sz="1600" b="1" dirty="0" smtClean="0">
                          <a:latin typeface="Times New Roman"/>
                          <a:ea typeface="Calibri"/>
                          <a:cs typeface="Times New Roman"/>
                        </a:rPr>
                        <a:t> </a:t>
                      </a:r>
                      <a:r>
                        <a:rPr lang="fr-FR" sz="1600" b="1" dirty="0">
                          <a:latin typeface="Times New Roman"/>
                          <a:ea typeface="Calibri"/>
                          <a:cs typeface="Times New Roman"/>
                        </a:rPr>
                        <a:t>par les jokers </a:t>
                      </a:r>
                      <a:endParaRPr lang="fr-FR" sz="1600" b="1" dirty="0" smtClean="0">
                        <a:latin typeface="Times New Roman"/>
                        <a:ea typeface="Calibri"/>
                        <a:cs typeface="Times New Roman"/>
                      </a:endParaRPr>
                    </a:p>
                    <a:p>
                      <a:pPr algn="l"/>
                      <a:r>
                        <a:rPr lang="fr-FR" sz="1600" b="1" dirty="0" smtClean="0">
                          <a:latin typeface="Times New Roman"/>
                          <a:ea typeface="Calibri"/>
                          <a:cs typeface="Times New Roman"/>
                        </a:rPr>
                        <a:t>assis </a:t>
                      </a:r>
                      <a:endParaRPr lang="fr-FR"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187">
                <a:tc gridSpan="3">
                  <a:txBody>
                    <a:bodyPr/>
                    <a:lstStyle/>
                    <a:p>
                      <a:pPr algn="l">
                        <a:spcAft>
                          <a:spcPts val="0"/>
                        </a:spcAft>
                      </a:pPr>
                      <a:r>
                        <a:rPr lang="fr-FR" sz="2000" dirty="0">
                          <a:latin typeface="Times New Roman"/>
                          <a:ea typeface="Calibri"/>
                          <a:cs typeface="Times New Roman"/>
                        </a:rPr>
                        <a:t>CEINTURE ORANGE</a:t>
                      </a:r>
                      <a:endParaRPr lang="fr-FR" sz="2000" dirty="0">
                        <a:latin typeface="Times"/>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fr-FR"/>
                    </a:p>
                  </a:txBody>
                  <a:tcPr/>
                </a:tc>
                <a:tc hMerge="1">
                  <a:txBody>
                    <a:bodyPr/>
                    <a:lstStyle/>
                    <a:p>
                      <a:endParaRPr lang="fr-FR"/>
                    </a:p>
                  </a:txBody>
                  <a:tcPr/>
                </a:tc>
              </a:tr>
              <a:tr h="2417179">
                <a:tc>
                  <a:txBody>
                    <a:bodyPr/>
                    <a:lstStyle/>
                    <a:p>
                      <a:pPr algn="l">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l">
                        <a:spcAft>
                          <a:spcPts val="0"/>
                        </a:spcAft>
                      </a:pPr>
                      <a:r>
                        <a:rPr lang="fr-FR" sz="2000" b="1" dirty="0">
                          <a:latin typeface="Times New Roman"/>
                          <a:ea typeface="Calibri"/>
                          <a:cs typeface="Times New Roman"/>
                        </a:rPr>
                        <a:t>Boule freinée par les jokers</a:t>
                      </a:r>
                      <a:endParaRPr lang="fr-FR" sz="2000" dirty="0">
                        <a:latin typeface="Times"/>
                        <a:ea typeface="Times"/>
                        <a:cs typeface="Times New Roman"/>
                      </a:endParaRPr>
                    </a:p>
                    <a:p>
                      <a:pPr algn="l"/>
                      <a:r>
                        <a:rPr lang="fr-FR" sz="2000" b="1" dirty="0">
                          <a:latin typeface="Times New Roman"/>
                          <a:ea typeface="Calibri"/>
                          <a:cs typeface="Times New Roman"/>
                        </a:rPr>
                        <a:t>Mains à 5 cm de la boule</a:t>
                      </a:r>
                      <a:r>
                        <a:rPr lang="fr-FR" sz="2000" dirty="0">
                          <a:latin typeface="Calibri"/>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bl>
          </a:graphicData>
        </a:graphic>
      </p:graphicFrame>
      <p:pic>
        <p:nvPicPr>
          <p:cNvPr id="44035" name="Image 1" descr="2031_0507cedreps20110032"/>
          <p:cNvPicPr>
            <a:picLocks noChangeAspect="1" noChangeArrowheads="1"/>
          </p:cNvPicPr>
          <p:nvPr/>
        </p:nvPicPr>
        <p:blipFill>
          <a:blip r:embed="rId2" cstate="print"/>
          <a:srcRect/>
          <a:stretch>
            <a:fillRect/>
          </a:stretch>
        </p:blipFill>
        <p:spPr bwMode="auto">
          <a:xfrm>
            <a:off x="6013457" y="836713"/>
            <a:ext cx="2069423" cy="2762548"/>
          </a:xfrm>
          <a:prstGeom prst="rect">
            <a:avLst/>
          </a:prstGeom>
          <a:noFill/>
          <a:ln w="19050">
            <a:solidFill>
              <a:srgbClr val="000000"/>
            </a:solidFill>
            <a:miter lim="800000"/>
            <a:headEnd/>
            <a:tailEnd/>
          </a:ln>
        </p:spPr>
      </p:pic>
      <p:pic>
        <p:nvPicPr>
          <p:cNvPr id="44037" name="Image 3" descr="2031_0507cedreps20110026"/>
          <p:cNvPicPr>
            <a:picLocks noChangeAspect="1" noChangeArrowheads="1"/>
          </p:cNvPicPr>
          <p:nvPr/>
        </p:nvPicPr>
        <p:blipFill>
          <a:blip r:embed="rId3" cstate="print"/>
          <a:srcRect/>
          <a:stretch>
            <a:fillRect/>
          </a:stretch>
        </p:blipFill>
        <p:spPr bwMode="auto">
          <a:xfrm>
            <a:off x="2195736" y="836712"/>
            <a:ext cx="2069416" cy="2760346"/>
          </a:xfrm>
          <a:prstGeom prst="rect">
            <a:avLst/>
          </a:prstGeom>
          <a:noFill/>
          <a:ln w="19050">
            <a:solidFill>
              <a:srgbClr val="000000"/>
            </a:solidFill>
            <a:miter lim="800000"/>
            <a:headEnd/>
            <a:tailEnd/>
          </a:ln>
        </p:spPr>
      </p:pic>
      <p:pic>
        <p:nvPicPr>
          <p:cNvPr id="44033" name="Image 2" descr="cedreps20110030"/>
          <p:cNvPicPr>
            <a:picLocks noChangeAspect="1" noChangeArrowheads="1"/>
          </p:cNvPicPr>
          <p:nvPr/>
        </p:nvPicPr>
        <p:blipFill>
          <a:blip r:embed="rId4" cstate="print"/>
          <a:srcRect/>
          <a:stretch>
            <a:fillRect/>
          </a:stretch>
        </p:blipFill>
        <p:spPr bwMode="auto">
          <a:xfrm>
            <a:off x="5796136" y="3861048"/>
            <a:ext cx="2315319" cy="2457090"/>
          </a:xfrm>
          <a:prstGeom prst="rect">
            <a:avLst/>
          </a:prstGeom>
          <a:noFill/>
          <a:ln w="19050">
            <a:solidFill>
              <a:srgbClr val="000000"/>
            </a:solidFill>
            <a:miter lim="800000"/>
            <a:headEnd/>
            <a:tailEnd/>
          </a:ln>
        </p:spPr>
      </p:pic>
      <p:sp>
        <p:nvSpPr>
          <p:cNvPr id="6" name="Espace réservé du pied de page 5"/>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899592" y="548679"/>
          <a:ext cx="7920879" cy="5904656"/>
        </p:xfrm>
        <a:graphic>
          <a:graphicData uri="http://schemas.openxmlformats.org/drawingml/2006/table">
            <a:tbl>
              <a:tblPr/>
              <a:tblGrid>
                <a:gridCol w="4104456"/>
                <a:gridCol w="3608143"/>
                <a:gridCol w="208280"/>
              </a:tblGrid>
              <a:tr h="363830">
                <a:tc gridSpan="3">
                  <a:txBody>
                    <a:bodyPr/>
                    <a:lstStyle/>
                    <a:p>
                      <a:pPr algn="l">
                        <a:spcAft>
                          <a:spcPts val="0"/>
                        </a:spcAft>
                      </a:pPr>
                      <a:r>
                        <a:rPr lang="fr-FR" sz="1600" dirty="0">
                          <a:latin typeface="Times New Roman"/>
                          <a:ea typeface="Calibri"/>
                          <a:cs typeface="Times New Roman"/>
                        </a:rPr>
                        <a:t>CEINTURE VERTE</a:t>
                      </a:r>
                      <a:endParaRPr lang="fr-FR" sz="1600" dirty="0">
                        <a:latin typeface="Times"/>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hMerge="1">
                  <a:txBody>
                    <a:bodyPr/>
                    <a:lstStyle/>
                    <a:p>
                      <a:endParaRPr lang="fr-FR"/>
                    </a:p>
                  </a:txBody>
                  <a:tcPr/>
                </a:tc>
                <a:tc hMerge="1">
                  <a:txBody>
                    <a:bodyPr/>
                    <a:lstStyle/>
                    <a:p>
                      <a:endParaRPr lang="fr-FR"/>
                    </a:p>
                  </a:txBody>
                  <a:tcPr/>
                </a:tc>
              </a:tr>
              <a:tr h="2656716">
                <a:tc>
                  <a:txBody>
                    <a:bodyPr/>
                    <a:lstStyle/>
                    <a:p>
                      <a:pPr algn="l">
                        <a:spcAft>
                          <a:spcPts val="0"/>
                        </a:spcAft>
                      </a:pPr>
                      <a:endParaRPr lang="fr-FR" sz="1200" dirty="0">
                        <a:latin typeface="Times"/>
                        <a:ea typeface="Times"/>
                        <a:cs typeface="Times New Roman"/>
                      </a:endParaRPr>
                    </a:p>
                    <a:p>
                      <a:pPr algn="l"/>
                      <a:r>
                        <a:rPr lang="fr-FR" sz="2400" b="1" dirty="0">
                          <a:latin typeface="Times New Roman"/>
                          <a:ea typeface="Calibri"/>
                          <a:cs typeface="Times New Roman"/>
                        </a:rPr>
                        <a:t>Plus de Jokers </a:t>
                      </a:r>
                      <a:endParaRPr lang="fr-FR" sz="2400" b="1" dirty="0" smtClean="0">
                        <a:latin typeface="Times New Roman"/>
                        <a:ea typeface="Calibri"/>
                        <a:cs typeface="Times New Roman"/>
                      </a:endParaRPr>
                    </a:p>
                    <a:p>
                      <a:pPr algn="l"/>
                      <a:r>
                        <a:rPr lang="fr-FR" sz="2400" b="1" dirty="0" smtClean="0">
                          <a:latin typeface="Times New Roman"/>
                          <a:ea typeface="Calibri"/>
                          <a:cs typeface="Times New Roman"/>
                        </a:rPr>
                        <a:t>latéraux </a:t>
                      </a:r>
                      <a:endParaRPr lang="fr-FR"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endParaRPr lang="fr-FR" sz="1200" dirty="0">
                        <a:latin typeface="Times"/>
                        <a:ea typeface="Times"/>
                        <a:cs typeface="Times New Roman"/>
                      </a:endParaRPr>
                    </a:p>
                    <a:p>
                      <a:pPr algn="l"/>
                      <a:r>
                        <a:rPr lang="fr-FR" sz="1800" b="1" dirty="0">
                          <a:latin typeface="Times New Roman"/>
                          <a:ea typeface="Calibri"/>
                          <a:cs typeface="Times New Roman"/>
                        </a:rPr>
                        <a:t>Arrivée douce </a:t>
                      </a:r>
                      <a:endParaRPr lang="fr-FR" sz="1800" b="1" dirty="0" smtClean="0">
                        <a:latin typeface="Times New Roman"/>
                        <a:ea typeface="Calibri"/>
                        <a:cs typeface="Times New Roman"/>
                      </a:endParaRPr>
                    </a:p>
                    <a:p>
                      <a:pPr algn="l"/>
                      <a:r>
                        <a:rPr lang="fr-FR" sz="1800" b="1" dirty="0" smtClean="0">
                          <a:latin typeface="Times New Roman"/>
                          <a:ea typeface="Calibri"/>
                          <a:cs typeface="Times New Roman"/>
                        </a:rPr>
                        <a:t>en </a:t>
                      </a:r>
                      <a:r>
                        <a:rPr lang="fr-FR" sz="1800" b="1" dirty="0">
                          <a:latin typeface="Times New Roman"/>
                          <a:ea typeface="Calibri"/>
                          <a:cs typeface="Times New Roman"/>
                        </a:rPr>
                        <a:t>renversement </a:t>
                      </a:r>
                      <a:endParaRPr lang="fr-FR"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363830">
                <a:tc gridSpan="3">
                  <a:txBody>
                    <a:bodyPr/>
                    <a:lstStyle/>
                    <a:p>
                      <a:pPr algn="l">
                        <a:spcAft>
                          <a:spcPts val="0"/>
                        </a:spcAft>
                      </a:pPr>
                      <a:r>
                        <a:rPr lang="fr-FR" sz="1600" dirty="0">
                          <a:latin typeface="Times New Roman"/>
                          <a:ea typeface="Calibri"/>
                          <a:cs typeface="Times New Roman"/>
                        </a:rPr>
                        <a:t>CEINTURE BLEUE</a:t>
                      </a:r>
                      <a:endParaRPr lang="fr-FR" sz="1600" dirty="0">
                        <a:latin typeface="Times"/>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fr-FR"/>
                    </a:p>
                  </a:txBody>
                  <a:tcPr/>
                </a:tc>
                <a:tc hMerge="1">
                  <a:txBody>
                    <a:bodyPr/>
                    <a:lstStyle/>
                    <a:p>
                      <a:endParaRPr lang="fr-FR"/>
                    </a:p>
                  </a:txBody>
                  <a:tcPr/>
                </a:tc>
              </a:tr>
              <a:tr h="2520280">
                <a:tc gridSpan="2">
                  <a:txBody>
                    <a:bodyPr/>
                    <a:lstStyle/>
                    <a:p>
                      <a:pPr algn="l">
                        <a:spcAft>
                          <a:spcPts val="0"/>
                        </a:spcAft>
                      </a:pPr>
                      <a:endParaRPr lang="fr-FR" sz="1200" dirty="0">
                        <a:latin typeface="Times"/>
                        <a:ea typeface="Times"/>
                        <a:cs typeface="Times New Roman"/>
                      </a:endParaRPr>
                    </a:p>
                    <a:p>
                      <a:pPr algn="l"/>
                      <a:r>
                        <a:rPr lang="fr-FR" sz="2000" b="1" dirty="0">
                          <a:latin typeface="Calibri"/>
                          <a:ea typeface="Calibri"/>
                          <a:cs typeface="Times New Roman"/>
                        </a:rPr>
                        <a:t>Boule Ceinture verte plus jonglage à 2 ou 3 balles</a:t>
                      </a:r>
                      <a:r>
                        <a:rPr lang="fr-FR" sz="2000" dirty="0">
                          <a:latin typeface="Calibri"/>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a:spcAft>
                          <a:spcPts val="0"/>
                        </a:spcAft>
                      </a:pPr>
                      <a:r>
                        <a:rPr lang="fr-FR" sz="1200" dirty="0">
                          <a:latin typeface="Times"/>
                          <a:ea typeface="Times"/>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pic>
        <p:nvPicPr>
          <p:cNvPr id="45061" name="Image 7" descr="2031_0507cedreps20110021"/>
          <p:cNvPicPr>
            <a:picLocks noChangeAspect="1" noChangeArrowheads="1"/>
          </p:cNvPicPr>
          <p:nvPr/>
        </p:nvPicPr>
        <p:blipFill>
          <a:blip r:embed="rId2" cstate="print"/>
          <a:srcRect/>
          <a:stretch>
            <a:fillRect/>
          </a:stretch>
        </p:blipFill>
        <p:spPr bwMode="auto">
          <a:xfrm>
            <a:off x="2987824" y="908720"/>
            <a:ext cx="1987650" cy="2664296"/>
          </a:xfrm>
          <a:prstGeom prst="rect">
            <a:avLst/>
          </a:prstGeom>
          <a:noFill/>
          <a:ln w="19050">
            <a:solidFill>
              <a:srgbClr val="000000"/>
            </a:solidFill>
            <a:miter lim="800000"/>
            <a:headEnd/>
            <a:tailEnd/>
          </a:ln>
        </p:spPr>
      </p:pic>
      <p:pic>
        <p:nvPicPr>
          <p:cNvPr id="45059" name="Image 9" descr="7cedreps20110034"/>
          <p:cNvPicPr>
            <a:picLocks noChangeAspect="1" noChangeArrowheads="1"/>
          </p:cNvPicPr>
          <p:nvPr/>
        </p:nvPicPr>
        <p:blipFill>
          <a:blip r:embed="rId3" cstate="print"/>
          <a:srcRect/>
          <a:stretch>
            <a:fillRect/>
          </a:stretch>
        </p:blipFill>
        <p:spPr bwMode="auto">
          <a:xfrm>
            <a:off x="6948264" y="980728"/>
            <a:ext cx="1850212" cy="2487786"/>
          </a:xfrm>
          <a:prstGeom prst="rect">
            <a:avLst/>
          </a:prstGeom>
          <a:noFill/>
        </p:spPr>
      </p:pic>
      <p:pic>
        <p:nvPicPr>
          <p:cNvPr id="45058" name="Image 6" descr="2031_0507cedreps20110023"/>
          <p:cNvPicPr>
            <a:picLocks noChangeAspect="1" noChangeArrowheads="1"/>
          </p:cNvPicPr>
          <p:nvPr/>
        </p:nvPicPr>
        <p:blipFill>
          <a:blip r:embed="rId4" cstate="print"/>
          <a:srcRect/>
          <a:stretch>
            <a:fillRect/>
          </a:stretch>
        </p:blipFill>
        <p:spPr bwMode="auto">
          <a:xfrm>
            <a:off x="6948264" y="3933056"/>
            <a:ext cx="1872208" cy="2500663"/>
          </a:xfrm>
          <a:prstGeom prst="rect">
            <a:avLst/>
          </a:prstGeom>
          <a:noFill/>
          <a:ln w="19050">
            <a:solidFill>
              <a:srgbClr val="000000"/>
            </a:solidFill>
            <a:miter lim="800000"/>
            <a:headEnd/>
            <a:tailEnd/>
          </a:ln>
        </p:spPr>
      </p:pic>
      <p:sp>
        <p:nvSpPr>
          <p:cNvPr id="6" name="Espace réservé du pied de page 5"/>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Mon intervention</a:t>
            </a:r>
            <a:endParaRPr lang="fr-FR" dirty="0"/>
          </a:p>
        </p:txBody>
      </p:sp>
      <p:sp>
        <p:nvSpPr>
          <p:cNvPr id="3" name="Espace réservé du contenu 2"/>
          <p:cNvSpPr>
            <a:spLocks noGrp="1"/>
          </p:cNvSpPr>
          <p:nvPr>
            <p:ph idx="1"/>
          </p:nvPr>
        </p:nvSpPr>
        <p:spPr/>
        <p:txBody>
          <a:bodyPr/>
          <a:lstStyle/>
          <a:p>
            <a:r>
              <a:rPr lang="fr-FR" dirty="0" smtClean="0"/>
              <a:t>Pratiques usuelles du cirque &amp; raisons du changement</a:t>
            </a:r>
          </a:p>
          <a:p>
            <a:r>
              <a:rPr lang="fr-FR" dirty="0" smtClean="0"/>
              <a:t>L’analyse de la CA niveau 1</a:t>
            </a:r>
          </a:p>
          <a:p>
            <a:r>
              <a:rPr lang="fr-FR" dirty="0" smtClean="0"/>
              <a:t>Options pédagogiques  </a:t>
            </a:r>
          </a:p>
          <a:p>
            <a:r>
              <a:rPr lang="fr-FR" dirty="0" smtClean="0"/>
              <a:t>Choix d’Objets d’enseignement</a:t>
            </a:r>
          </a:p>
          <a:p>
            <a:r>
              <a:rPr lang="fr-FR" dirty="0" smtClean="0"/>
              <a:t>Description de la FPS</a:t>
            </a:r>
          </a:p>
          <a:p>
            <a:r>
              <a:rPr lang="fr-FR" dirty="0" smtClean="0"/>
              <a:t>Validation </a:t>
            </a:r>
          </a:p>
          <a:p>
            <a:r>
              <a:rPr lang="fr-FR" dirty="0" smtClean="0"/>
              <a:t>Innovation???</a:t>
            </a:r>
          </a:p>
          <a:p>
            <a:endParaRPr lang="fr-FR" dirty="0"/>
          </a:p>
        </p:txBody>
      </p:sp>
      <p:sp>
        <p:nvSpPr>
          <p:cNvPr id="4" name="Cadre 3"/>
          <p:cNvSpPr/>
          <p:nvPr/>
        </p:nvSpPr>
        <p:spPr>
          <a:xfrm>
            <a:off x="755576" y="1916832"/>
            <a:ext cx="7920880" cy="576064"/>
          </a:xfrm>
          <a:prstGeom prst="frame">
            <a:avLst>
              <a:gd name="adj1" fmla="val 721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Espace réservé du pied de page 4"/>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S’équilibrer sur un objet instable en toute sécurité grâce à des partenaires</a:t>
            </a:r>
            <a:endParaRPr lang="fr-FR" sz="3600" dirty="0"/>
          </a:p>
        </p:txBody>
      </p:sp>
      <p:sp>
        <p:nvSpPr>
          <p:cNvPr id="3" name="Espace réservé du texte 2"/>
          <p:cNvSpPr>
            <a:spLocks noGrp="1"/>
          </p:cNvSpPr>
          <p:nvPr>
            <p:ph type="body" idx="1"/>
          </p:nvPr>
        </p:nvSpPr>
        <p:spPr>
          <a:xfrm>
            <a:off x="467544" y="1988840"/>
            <a:ext cx="4040188" cy="659352"/>
          </a:xfrm>
        </p:spPr>
        <p:txBody>
          <a:bodyPr/>
          <a:lstStyle/>
          <a:p>
            <a:r>
              <a:rPr lang="fr-FR" dirty="0" smtClean="0">
                <a:solidFill>
                  <a:srgbClr val="FF0000"/>
                </a:solidFill>
              </a:rPr>
              <a:t>SECURITE   &amp; MISE EN CONFIANCE</a:t>
            </a:r>
            <a:endParaRPr lang="fr-FR" dirty="0">
              <a:solidFill>
                <a:srgbClr val="FF0000"/>
              </a:solidFill>
            </a:endParaRPr>
          </a:p>
        </p:txBody>
      </p:sp>
      <p:sp>
        <p:nvSpPr>
          <p:cNvPr id="4" name="Espace réservé du texte 3"/>
          <p:cNvSpPr>
            <a:spLocks noGrp="1"/>
          </p:cNvSpPr>
          <p:nvPr>
            <p:ph type="body" sz="half" idx="3"/>
          </p:nvPr>
        </p:nvSpPr>
        <p:spPr>
          <a:xfrm>
            <a:off x="4644008" y="1988840"/>
            <a:ext cx="4041775" cy="654843"/>
          </a:xfrm>
        </p:spPr>
        <p:txBody>
          <a:bodyPr>
            <a:normAutofit fontScale="92500" lnSpcReduction="10000"/>
          </a:bodyPr>
          <a:lstStyle/>
          <a:p>
            <a:r>
              <a:rPr lang="fr-FR" dirty="0" smtClean="0">
                <a:solidFill>
                  <a:srgbClr val="FF0000"/>
                </a:solidFill>
              </a:rPr>
              <a:t>PRISE de RISQUE  et DESCENTE pour enchaîner </a:t>
            </a:r>
            <a:endParaRPr lang="fr-FR" dirty="0">
              <a:solidFill>
                <a:srgbClr val="FF0000"/>
              </a:solidFill>
            </a:endParaRPr>
          </a:p>
        </p:txBody>
      </p:sp>
      <p:sp>
        <p:nvSpPr>
          <p:cNvPr id="5" name="Espace réservé du contenu 4"/>
          <p:cNvSpPr>
            <a:spLocks noGrp="1"/>
          </p:cNvSpPr>
          <p:nvPr>
            <p:ph sz="quarter" idx="2"/>
          </p:nvPr>
        </p:nvSpPr>
        <p:spPr>
          <a:xfrm>
            <a:off x="467544" y="2708920"/>
            <a:ext cx="4040188" cy="3845720"/>
          </a:xfrm>
        </p:spPr>
        <p:txBody>
          <a:bodyPr/>
          <a:lstStyle/>
          <a:p>
            <a:r>
              <a:rPr lang="fr-FR" dirty="0" smtClean="0"/>
              <a:t>C’est l’élève au chapeau qui monte, choisit sa figure , et attribue les rôles sociaux</a:t>
            </a:r>
          </a:p>
          <a:p>
            <a:r>
              <a:rPr lang="fr-FR" dirty="0" smtClean="0"/>
              <a:t>Vignettes classées par niveau</a:t>
            </a:r>
          </a:p>
          <a:p>
            <a:endParaRPr lang="fr-FR" b="1" dirty="0" smtClean="0">
              <a:solidFill>
                <a:srgbClr val="0000CC"/>
              </a:solidFill>
            </a:endParaRPr>
          </a:p>
          <a:p>
            <a:r>
              <a:rPr lang="fr-FR" b="1" u="sng" dirty="0" smtClean="0">
                <a:solidFill>
                  <a:srgbClr val="0000CC"/>
                </a:solidFill>
              </a:rPr>
              <a:t>Indicateur:</a:t>
            </a:r>
            <a:r>
              <a:rPr lang="fr-FR" b="1" dirty="0" smtClean="0">
                <a:solidFill>
                  <a:srgbClr val="0000CC"/>
                </a:solidFill>
              </a:rPr>
              <a:t> ordre du montage et démontage</a:t>
            </a:r>
          </a:p>
          <a:p>
            <a:endParaRPr lang="fr-FR" dirty="0"/>
          </a:p>
        </p:txBody>
      </p:sp>
      <p:sp>
        <p:nvSpPr>
          <p:cNvPr id="6" name="Espace réservé du contenu 5"/>
          <p:cNvSpPr>
            <a:spLocks noGrp="1"/>
          </p:cNvSpPr>
          <p:nvPr>
            <p:ph sz="quarter" idx="4"/>
          </p:nvPr>
        </p:nvSpPr>
        <p:spPr>
          <a:xfrm>
            <a:off x="4644008" y="2780928"/>
            <a:ext cx="4041775" cy="3845720"/>
          </a:xfrm>
        </p:spPr>
        <p:txBody>
          <a:bodyPr/>
          <a:lstStyle/>
          <a:p>
            <a:r>
              <a:rPr lang="fr-FR" dirty="0" smtClean="0"/>
              <a:t>Passage obligé par le pingouin pour Ceinture  Orange</a:t>
            </a:r>
          </a:p>
          <a:p>
            <a:endParaRPr lang="fr-FR" b="1" u="sng" dirty="0" smtClean="0">
              <a:solidFill>
                <a:srgbClr val="0000CC"/>
              </a:solidFill>
            </a:endParaRPr>
          </a:p>
          <a:p>
            <a:r>
              <a:rPr lang="fr-FR" b="1" u="sng" dirty="0" smtClean="0">
                <a:solidFill>
                  <a:srgbClr val="0000CC"/>
                </a:solidFill>
              </a:rPr>
              <a:t>Indicateur:</a:t>
            </a:r>
            <a:r>
              <a:rPr lang="fr-FR" b="1" dirty="0" smtClean="0">
                <a:solidFill>
                  <a:srgbClr val="0000CC"/>
                </a:solidFill>
              </a:rPr>
              <a:t> descente volontaire</a:t>
            </a:r>
          </a:p>
          <a:p>
            <a:endParaRPr lang="fr-FR" dirty="0"/>
          </a:p>
        </p:txBody>
      </p:sp>
      <p:sp>
        <p:nvSpPr>
          <p:cNvPr id="7" name="Espace réservé du pied de page 6"/>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 calcmode="lin" valueType="num">
                                      <p:cBhvr>
                                        <p:cTn id="3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 calcmode="lin" valueType="num">
                                      <p:cBhvr>
                                        <p:cTn id="42"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43"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44" dur="500"/>
                                        <p:tgtEl>
                                          <p:spTgt spid="6">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 calcmode="lin" valueType="num">
                                      <p:cBhvr>
                                        <p:cTn id="49"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50"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51"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29600" cy="1143000"/>
          </a:xfrm>
        </p:spPr>
        <p:txBody>
          <a:bodyPr>
            <a:normAutofit fontScale="90000"/>
          </a:bodyPr>
          <a:lstStyle/>
          <a:p>
            <a:pPr lvl="0" algn="ctr"/>
            <a:r>
              <a:rPr lang="fr-FR" sz="3600" b="1" dirty="0" smtClean="0"/>
              <a:t>Interpréter un thème pour un public en coordonnant jeu d’acteur et prouesse physique</a:t>
            </a:r>
            <a:r>
              <a:rPr lang="fr-FR" sz="5400" b="1" dirty="0" smtClean="0"/>
              <a:t> </a:t>
            </a:r>
            <a:endParaRPr lang="fr-FR" sz="5400" dirty="0" smtClean="0"/>
          </a:p>
        </p:txBody>
      </p:sp>
      <p:sp>
        <p:nvSpPr>
          <p:cNvPr id="3" name="Espace réservé du texte 2"/>
          <p:cNvSpPr>
            <a:spLocks noGrp="1"/>
          </p:cNvSpPr>
          <p:nvPr>
            <p:ph type="body" idx="1"/>
          </p:nvPr>
        </p:nvSpPr>
        <p:spPr/>
        <p:txBody>
          <a:bodyPr/>
          <a:lstStyle/>
          <a:p>
            <a:r>
              <a:rPr lang="fr-FR" dirty="0" smtClean="0">
                <a:solidFill>
                  <a:srgbClr val="FF0000"/>
                </a:solidFill>
              </a:rPr>
              <a:t>Apprendre  à faire l’acteur seul et à plusieurs</a:t>
            </a:r>
            <a:endParaRPr lang="fr-FR" dirty="0">
              <a:solidFill>
                <a:srgbClr val="FF0000"/>
              </a:solidFill>
            </a:endParaRPr>
          </a:p>
        </p:txBody>
      </p:sp>
      <p:sp>
        <p:nvSpPr>
          <p:cNvPr id="4" name="Espace réservé du texte 3"/>
          <p:cNvSpPr>
            <a:spLocks noGrp="1"/>
          </p:cNvSpPr>
          <p:nvPr>
            <p:ph type="body" sz="half" idx="3"/>
          </p:nvPr>
        </p:nvSpPr>
        <p:spPr>
          <a:xfrm>
            <a:off x="4572000" y="2060848"/>
            <a:ext cx="4041775" cy="654843"/>
          </a:xfrm>
        </p:spPr>
        <p:txBody>
          <a:bodyPr>
            <a:noAutofit/>
          </a:bodyPr>
          <a:lstStyle/>
          <a:p>
            <a:r>
              <a:rPr lang="fr-FR" dirty="0" smtClean="0">
                <a:solidFill>
                  <a:srgbClr val="FF0000"/>
                </a:solidFill>
              </a:rPr>
              <a:t>Improviser un univers poétique grâce à un scénario , des règles  et malgré la contrainte de l’exploit </a:t>
            </a:r>
            <a:endParaRPr lang="fr-FR" dirty="0">
              <a:solidFill>
                <a:srgbClr val="FF0000"/>
              </a:solidFill>
            </a:endParaRPr>
          </a:p>
        </p:txBody>
      </p:sp>
      <p:sp>
        <p:nvSpPr>
          <p:cNvPr id="5" name="Espace réservé du contenu 4"/>
          <p:cNvSpPr>
            <a:spLocks noGrp="1"/>
          </p:cNvSpPr>
          <p:nvPr>
            <p:ph sz="quarter" idx="2"/>
          </p:nvPr>
        </p:nvSpPr>
        <p:spPr>
          <a:xfrm>
            <a:off x="467544" y="2780928"/>
            <a:ext cx="4040188" cy="3845720"/>
          </a:xfrm>
        </p:spPr>
        <p:txBody>
          <a:bodyPr/>
          <a:lstStyle/>
          <a:p>
            <a:r>
              <a:rPr lang="fr-FR" dirty="0" smtClean="0"/>
              <a:t>Mimer</a:t>
            </a:r>
          </a:p>
          <a:p>
            <a:r>
              <a:rPr lang="fr-FR" dirty="0" smtClean="0"/>
              <a:t>Tester  des démarches</a:t>
            </a:r>
          </a:p>
          <a:p>
            <a:r>
              <a:rPr lang="fr-FR" dirty="0" smtClean="0"/>
              <a:t>Sentir  l’effet sur les spectateurs</a:t>
            </a:r>
          </a:p>
          <a:p>
            <a:r>
              <a:rPr lang="fr-FR" dirty="0" smtClean="0"/>
              <a:t>Être à l’écoute d’un leader</a:t>
            </a:r>
          </a:p>
          <a:p>
            <a:r>
              <a:rPr lang="fr-FR" dirty="0" smtClean="0"/>
              <a:t>Se singulariser du groupe</a:t>
            </a:r>
          </a:p>
          <a:p>
            <a:r>
              <a:rPr lang="fr-FR" dirty="0" smtClean="0"/>
              <a:t>Illusion de gifle</a:t>
            </a:r>
          </a:p>
        </p:txBody>
      </p:sp>
      <p:sp>
        <p:nvSpPr>
          <p:cNvPr id="6" name="Espace réservé du contenu 5"/>
          <p:cNvSpPr>
            <a:spLocks noGrp="1"/>
          </p:cNvSpPr>
          <p:nvPr>
            <p:ph sz="quarter" idx="4"/>
          </p:nvPr>
        </p:nvSpPr>
        <p:spPr>
          <a:xfrm>
            <a:off x="4572000" y="3356992"/>
            <a:ext cx="4041775" cy="3845720"/>
          </a:xfrm>
        </p:spPr>
        <p:txBody>
          <a:bodyPr/>
          <a:lstStyle/>
          <a:p>
            <a:r>
              <a:rPr lang="fr-FR" b="1" dirty="0" smtClean="0"/>
              <a:t>Temps musical//Structure spatiale</a:t>
            </a:r>
          </a:p>
          <a:p>
            <a:r>
              <a:rPr lang="fr-FR" b="1" dirty="0" smtClean="0"/>
              <a:t>Tous ensemble ou décalés</a:t>
            </a:r>
          </a:p>
          <a:p>
            <a:r>
              <a:rPr lang="fr-FR" b="1" dirty="0" smtClean="0"/>
              <a:t>Ruptures volontaires dans le jeu d’acteur(gifle, obstacles)</a:t>
            </a:r>
          </a:p>
          <a:p>
            <a:r>
              <a:rPr lang="fr-FR" b="1" dirty="0" smtClean="0"/>
              <a:t>Continuité volontaire du jeu autour de la boule</a:t>
            </a:r>
          </a:p>
          <a:p>
            <a:pPr>
              <a:buNone/>
            </a:pPr>
            <a:endParaRPr lang="fr-FR" b="1" dirty="0"/>
          </a:p>
        </p:txBody>
      </p:sp>
      <p:sp>
        <p:nvSpPr>
          <p:cNvPr id="7" name="ZoneTexte 6"/>
          <p:cNvSpPr txBox="1"/>
          <p:nvPr/>
        </p:nvSpPr>
        <p:spPr>
          <a:xfrm>
            <a:off x="251520" y="5589240"/>
            <a:ext cx="4392488" cy="954107"/>
          </a:xfrm>
          <a:prstGeom prst="rect">
            <a:avLst/>
          </a:prstGeom>
          <a:noFill/>
          <a:ln>
            <a:solidFill>
              <a:schemeClr val="accent1"/>
            </a:solidFill>
          </a:ln>
        </p:spPr>
        <p:txBody>
          <a:bodyPr wrap="square" rtlCol="0">
            <a:spAutoFit/>
          </a:bodyPr>
          <a:lstStyle/>
          <a:p>
            <a:r>
              <a:rPr lang="fr-FR" sz="2800" dirty="0" smtClean="0">
                <a:solidFill>
                  <a:srgbClr val="0000CC"/>
                </a:solidFill>
              </a:rPr>
              <a:t>Indicateur (Justesse) &amp; continuité du jeu d’acteur</a:t>
            </a:r>
            <a:endParaRPr lang="fr-FR" sz="2800" dirty="0">
              <a:solidFill>
                <a:srgbClr val="0000CC"/>
              </a:solidFill>
            </a:endParaRPr>
          </a:p>
        </p:txBody>
      </p:sp>
      <p:sp>
        <p:nvSpPr>
          <p:cNvPr id="8" name="Espace réservé du pied de page 7"/>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p:cTn id="35"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 calcmode="lin" valueType="num">
                                      <p:cBhvr>
                                        <p:cTn id="42"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5">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 calcmode="lin" valueType="num">
                                      <p:cBhvr>
                                        <p:cTn id="49"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5">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4">
                                            <p:txEl>
                                              <p:pRg st="0" end="0"/>
                                            </p:txEl>
                                          </p:spTgt>
                                        </p:tgtEl>
                                        <p:attrNameLst>
                                          <p:attrName>style.visibility</p:attrName>
                                        </p:attrNameLst>
                                      </p:cBhvr>
                                      <p:to>
                                        <p:strVal val="visible"/>
                                      </p:to>
                                    </p:set>
                                    <p:anim calcmode="lin" valueType="num">
                                      <p:cBhvr>
                                        <p:cTn id="56"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58" dur="500"/>
                                        <p:tgtEl>
                                          <p:spTgt spid="4">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6">
                                            <p:txEl>
                                              <p:pRg st="0" end="0"/>
                                            </p:txEl>
                                          </p:spTgt>
                                        </p:tgtEl>
                                        <p:attrNameLst>
                                          <p:attrName>style.visibility</p:attrName>
                                        </p:attrNameLst>
                                      </p:cBhvr>
                                      <p:to>
                                        <p:strVal val="visible"/>
                                      </p:to>
                                    </p:set>
                                    <p:anim calcmode="lin" valueType="num">
                                      <p:cBhvr>
                                        <p:cTn id="63"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64"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65" dur="500"/>
                                        <p:tgtEl>
                                          <p:spTgt spid="6">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6">
                                            <p:txEl>
                                              <p:pRg st="1" end="1"/>
                                            </p:txEl>
                                          </p:spTgt>
                                        </p:tgtEl>
                                        <p:attrNameLst>
                                          <p:attrName>style.visibility</p:attrName>
                                        </p:attrNameLst>
                                      </p:cBhvr>
                                      <p:to>
                                        <p:strVal val="visible"/>
                                      </p:to>
                                    </p:set>
                                    <p:anim calcmode="lin" valueType="num">
                                      <p:cBhvr>
                                        <p:cTn id="70"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71"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72" dur="500"/>
                                        <p:tgtEl>
                                          <p:spTgt spid="6">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6">
                                            <p:txEl>
                                              <p:pRg st="2" end="2"/>
                                            </p:txEl>
                                          </p:spTgt>
                                        </p:tgtEl>
                                        <p:attrNameLst>
                                          <p:attrName>style.visibility</p:attrName>
                                        </p:attrNameLst>
                                      </p:cBhvr>
                                      <p:to>
                                        <p:strVal val="visible"/>
                                      </p:to>
                                    </p:set>
                                    <p:anim calcmode="lin" valueType="num">
                                      <p:cBhvr>
                                        <p:cTn id="77"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78"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79" dur="500"/>
                                        <p:tgtEl>
                                          <p:spTgt spid="6">
                                            <p:txEl>
                                              <p:pRg st="2" end="2"/>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0" fill="hold" grpId="0" nodeType="clickEffect">
                                  <p:stCondLst>
                                    <p:cond delay="0"/>
                                  </p:stCondLst>
                                  <p:childTnLst>
                                    <p:set>
                                      <p:cBhvr>
                                        <p:cTn id="83" dur="1" fill="hold">
                                          <p:stCondLst>
                                            <p:cond delay="0"/>
                                          </p:stCondLst>
                                        </p:cTn>
                                        <p:tgtEl>
                                          <p:spTgt spid="6">
                                            <p:txEl>
                                              <p:pRg st="3" end="3"/>
                                            </p:txEl>
                                          </p:spTgt>
                                        </p:tgtEl>
                                        <p:attrNameLst>
                                          <p:attrName>style.visibility</p:attrName>
                                        </p:attrNameLst>
                                      </p:cBhvr>
                                      <p:to>
                                        <p:strVal val="visible"/>
                                      </p:to>
                                    </p:set>
                                    <p:anim calcmode="lin" valueType="num">
                                      <p:cBhvr>
                                        <p:cTn id="84"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85"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86" dur="500"/>
                                        <p:tgtEl>
                                          <p:spTgt spid="6">
                                            <p:txEl>
                                              <p:pRg st="3" end="3"/>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0" fill="hold" grpId="0" nodeType="clickEffect">
                                  <p:stCondLst>
                                    <p:cond delay="0"/>
                                  </p:stCondLst>
                                  <p:childTnLst>
                                    <p:set>
                                      <p:cBhvr>
                                        <p:cTn id="90" dur="1" fill="hold">
                                          <p:stCondLst>
                                            <p:cond delay="0"/>
                                          </p:stCondLst>
                                        </p:cTn>
                                        <p:tgtEl>
                                          <p:spTgt spid="7"/>
                                        </p:tgtEl>
                                        <p:attrNameLst>
                                          <p:attrName>style.visibility</p:attrName>
                                        </p:attrNameLst>
                                      </p:cBhvr>
                                      <p:to>
                                        <p:strVal val="visible"/>
                                      </p:to>
                                    </p:set>
                                    <p:anim calcmode="lin" valueType="num">
                                      <p:cBhvr>
                                        <p:cTn id="91" dur="500" fill="hold"/>
                                        <p:tgtEl>
                                          <p:spTgt spid="7"/>
                                        </p:tgtEl>
                                        <p:attrNameLst>
                                          <p:attrName>ppt_w</p:attrName>
                                        </p:attrNameLst>
                                      </p:cBhvr>
                                      <p:tavLst>
                                        <p:tav tm="0">
                                          <p:val>
                                            <p:fltVal val="0"/>
                                          </p:val>
                                        </p:tav>
                                        <p:tav tm="100000">
                                          <p:val>
                                            <p:strVal val="#ppt_w"/>
                                          </p:val>
                                        </p:tav>
                                      </p:tavLst>
                                    </p:anim>
                                    <p:anim calcmode="lin" valueType="num">
                                      <p:cBhvr>
                                        <p:cTn id="92" dur="500" fill="hold"/>
                                        <p:tgtEl>
                                          <p:spTgt spid="7"/>
                                        </p:tgtEl>
                                        <p:attrNameLst>
                                          <p:attrName>ppt_h</p:attrName>
                                        </p:attrNameLst>
                                      </p:cBhvr>
                                      <p:tavLst>
                                        <p:tav tm="0">
                                          <p:val>
                                            <p:fltVal val="0"/>
                                          </p:val>
                                        </p:tav>
                                        <p:tav tm="100000">
                                          <p:val>
                                            <p:strVal val="#ppt_h"/>
                                          </p:val>
                                        </p:tav>
                                      </p:tavLst>
                                    </p:anim>
                                    <p:animEffect transition="in" filter="fade">
                                      <p:cBhvr>
                                        <p:cTn id="9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00034" y="285728"/>
            <a:ext cx="8229600" cy="1143000"/>
          </a:xfrm>
        </p:spPr>
        <p:txBody>
          <a:bodyPr/>
          <a:lstStyle/>
          <a:p>
            <a:r>
              <a:rPr lang="fr-FR" dirty="0" smtClean="0"/>
              <a:t>Etape 1</a:t>
            </a:r>
            <a:endParaRPr lang="fr-FR" dirty="0"/>
          </a:p>
        </p:txBody>
      </p:sp>
      <p:sp>
        <p:nvSpPr>
          <p:cNvPr id="5" name="Espace réservé du texte 4"/>
          <p:cNvSpPr>
            <a:spLocks noGrp="1"/>
          </p:cNvSpPr>
          <p:nvPr>
            <p:ph type="body" idx="1"/>
          </p:nvPr>
        </p:nvSpPr>
        <p:spPr>
          <a:xfrm>
            <a:off x="457200" y="1855248"/>
            <a:ext cx="7859216" cy="925680"/>
          </a:xfrm>
        </p:spPr>
        <p:txBody>
          <a:bodyPr/>
          <a:lstStyle/>
          <a:p>
            <a:r>
              <a:rPr lang="fr-FR" dirty="0" smtClean="0"/>
              <a:t>Les Figures sur la boule: la SECURITE , la MISE EN CONFIANCE</a:t>
            </a:r>
            <a:endParaRPr lang="fr-FR" dirty="0"/>
          </a:p>
        </p:txBody>
      </p:sp>
      <p:sp>
        <p:nvSpPr>
          <p:cNvPr id="6" name="Espace réservé du contenu 5"/>
          <p:cNvSpPr>
            <a:spLocks noGrp="1"/>
          </p:cNvSpPr>
          <p:nvPr>
            <p:ph sz="quarter" idx="2"/>
          </p:nvPr>
        </p:nvSpPr>
        <p:spPr>
          <a:xfrm>
            <a:off x="827584" y="2708920"/>
            <a:ext cx="6840760" cy="2088232"/>
          </a:xfrm>
        </p:spPr>
        <p:txBody>
          <a:bodyPr>
            <a:normAutofit/>
          </a:bodyPr>
          <a:lstStyle/>
          <a:p>
            <a:r>
              <a:rPr lang="fr-FR" dirty="0" smtClean="0"/>
              <a:t>Vignettes classées par niveau</a:t>
            </a:r>
          </a:p>
          <a:p>
            <a:r>
              <a:rPr lang="fr-FR" dirty="0" smtClean="0"/>
              <a:t>C’est l’élève au chapeau qui monte, choisit sa figure , et attribue les rôles sociaux</a:t>
            </a:r>
          </a:p>
          <a:p>
            <a:r>
              <a:rPr lang="fr-FR" dirty="0" smtClean="0">
                <a:solidFill>
                  <a:srgbClr val="FF0000"/>
                </a:solidFill>
              </a:rPr>
              <a:t>PROGRESSIVEMENT LES SPECTATEURS VALIDENT LA RÉUSSITE DE L’ÉQUILIBRE</a:t>
            </a:r>
            <a:endParaRPr lang="fr-FR" dirty="0">
              <a:solidFill>
                <a:srgbClr val="FF0000"/>
              </a:solidFill>
            </a:endParaRPr>
          </a:p>
        </p:txBody>
      </p:sp>
      <p:sp>
        <p:nvSpPr>
          <p:cNvPr id="10" name="Espace réservé du texte 4"/>
          <p:cNvSpPr>
            <a:spLocks noGrp="1"/>
          </p:cNvSpPr>
          <p:nvPr>
            <p:ph type="body" idx="1"/>
          </p:nvPr>
        </p:nvSpPr>
        <p:spPr>
          <a:xfrm>
            <a:off x="539552" y="4725144"/>
            <a:ext cx="7859216" cy="925680"/>
          </a:xfrm>
        </p:spPr>
        <p:txBody>
          <a:bodyPr/>
          <a:lstStyle/>
          <a:p>
            <a:r>
              <a:rPr lang="fr-FR" dirty="0" smtClean="0"/>
              <a:t>Des débuts de scénario</a:t>
            </a:r>
          </a:p>
        </p:txBody>
      </p:sp>
      <p:sp>
        <p:nvSpPr>
          <p:cNvPr id="12" name="Espace réservé du contenu 5"/>
          <p:cNvSpPr>
            <a:spLocks noGrp="1"/>
          </p:cNvSpPr>
          <p:nvPr>
            <p:ph sz="quarter" idx="2"/>
          </p:nvPr>
        </p:nvSpPr>
        <p:spPr>
          <a:xfrm>
            <a:off x="1115616" y="5589240"/>
            <a:ext cx="6840760" cy="576064"/>
          </a:xfrm>
        </p:spPr>
        <p:txBody>
          <a:bodyPr>
            <a:normAutofit fontScale="85000" lnSpcReduction="20000"/>
          </a:bodyPr>
          <a:lstStyle/>
          <a:p>
            <a:r>
              <a:rPr lang="fr-FR" dirty="0" smtClean="0"/>
              <a:t>Inducteurs texte et musique</a:t>
            </a:r>
          </a:p>
          <a:p>
            <a:r>
              <a:rPr lang="fr-FR" dirty="0" smtClean="0"/>
              <a:t>Une ligne- une montée- un arrêt</a:t>
            </a:r>
          </a:p>
        </p:txBody>
      </p:sp>
      <p:sp>
        <p:nvSpPr>
          <p:cNvPr id="7" name="Espace réservé du pied de page 6"/>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2">
                                            <p:txEl>
                                              <p:pRg st="0" end="0"/>
                                            </p:txEl>
                                          </p:spTgt>
                                        </p:tgtEl>
                                        <p:attrNameLst>
                                          <p:attrName>style.visibility</p:attrName>
                                        </p:attrNameLst>
                                      </p:cBhvr>
                                      <p:to>
                                        <p:strVal val="visible"/>
                                      </p:to>
                                    </p:set>
                                    <p:anim calcmode="lin" valueType="num">
                                      <p:cBhvr>
                                        <p:cTn id="28"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12">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2">
                                            <p:txEl>
                                              <p:pRg st="1" end="1"/>
                                            </p:txEl>
                                          </p:spTgt>
                                        </p:tgtEl>
                                        <p:attrNameLst>
                                          <p:attrName>style.visibility</p:attrName>
                                        </p:attrNameLst>
                                      </p:cBhvr>
                                      <p:to>
                                        <p:strVal val="visible"/>
                                      </p:to>
                                    </p:set>
                                    <p:anim calcmode="lin" valueType="num">
                                      <p:cBhvr>
                                        <p:cTn id="35" dur="5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12">
                                            <p:txEl>
                                              <p:pRg st="1" end="1"/>
                                            </p:txEl>
                                          </p:spTgt>
                                        </p:tgtEl>
                                        <p:attrNameLst>
                                          <p:attrName>ppt_h</p:attrName>
                                        </p:attrNameLst>
                                      </p:cBhvr>
                                      <p:tavLst>
                                        <p:tav tm="0">
                                          <p:val>
                                            <p:fltVal val="0"/>
                                          </p:val>
                                        </p:tav>
                                        <p:tav tm="100000">
                                          <p:val>
                                            <p:strVal val="#ppt_h"/>
                                          </p:val>
                                        </p:tav>
                                      </p:tavLst>
                                    </p:anim>
                                    <p:animEffect transition="in" filter="fade">
                                      <p:cBhvr>
                                        <p:cTn id="37"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Etape 2</a:t>
            </a:r>
            <a:endParaRPr lang="fr-FR" dirty="0"/>
          </a:p>
        </p:txBody>
      </p:sp>
      <p:sp>
        <p:nvSpPr>
          <p:cNvPr id="5" name="Espace réservé du texte 4"/>
          <p:cNvSpPr>
            <a:spLocks noGrp="1"/>
          </p:cNvSpPr>
          <p:nvPr>
            <p:ph type="body" idx="1"/>
          </p:nvPr>
        </p:nvSpPr>
        <p:spPr/>
        <p:txBody>
          <a:bodyPr/>
          <a:lstStyle/>
          <a:p>
            <a:r>
              <a:rPr lang="fr-FR" dirty="0" smtClean="0"/>
              <a:t>Les Figures sur la boule</a:t>
            </a:r>
            <a:endParaRPr lang="fr-FR" dirty="0"/>
          </a:p>
        </p:txBody>
      </p:sp>
      <p:sp>
        <p:nvSpPr>
          <p:cNvPr id="7" name="Espace réservé du texte 6"/>
          <p:cNvSpPr>
            <a:spLocks noGrp="1"/>
          </p:cNvSpPr>
          <p:nvPr>
            <p:ph type="body" sz="half" idx="3"/>
          </p:nvPr>
        </p:nvSpPr>
        <p:spPr/>
        <p:txBody>
          <a:bodyPr>
            <a:normAutofit fontScale="92500" lnSpcReduction="10000"/>
          </a:bodyPr>
          <a:lstStyle/>
          <a:p>
            <a:r>
              <a:rPr lang="fr-FR" dirty="0" smtClean="0"/>
              <a:t>Le mime – jeu du suiveur suivi-</a:t>
            </a:r>
            <a:endParaRPr lang="fr-FR" dirty="0"/>
          </a:p>
        </p:txBody>
      </p:sp>
      <p:sp>
        <p:nvSpPr>
          <p:cNvPr id="6" name="Espace réservé du contenu 5"/>
          <p:cNvSpPr>
            <a:spLocks noGrp="1"/>
          </p:cNvSpPr>
          <p:nvPr>
            <p:ph sz="quarter" idx="2"/>
          </p:nvPr>
        </p:nvSpPr>
        <p:spPr/>
        <p:txBody>
          <a:bodyPr>
            <a:normAutofit fontScale="92500" lnSpcReduction="10000"/>
          </a:bodyPr>
          <a:lstStyle/>
          <a:p>
            <a:r>
              <a:rPr lang="fr-FR" dirty="0" smtClean="0"/>
              <a:t>Petit à petit les élèves connaissent leur figure et l’ordre de leur figure</a:t>
            </a:r>
          </a:p>
          <a:p>
            <a:r>
              <a:rPr lang="fr-FR" dirty="0" smtClean="0"/>
              <a:t>pingouin</a:t>
            </a:r>
          </a:p>
          <a:p>
            <a:r>
              <a:rPr lang="fr-FR" dirty="0" smtClean="0"/>
              <a:t>Les jokers inutiles peuvent jongler</a:t>
            </a:r>
          </a:p>
          <a:p>
            <a:endParaRPr lang="fr-FR" dirty="0" smtClean="0"/>
          </a:p>
          <a:p>
            <a:endParaRPr lang="fr-FR" dirty="0" smtClean="0"/>
          </a:p>
          <a:p>
            <a:r>
              <a:rPr lang="fr-FR" dirty="0" smtClean="0">
                <a:solidFill>
                  <a:srgbClr val="FF0000"/>
                </a:solidFill>
              </a:rPr>
              <a:t>LES SPECTATEURS VALIDENT LA RÉUSSITE DE L’ÉQUILIBRE et apprécient les RUPTURES de RYTHME pour aller à l’équilibre</a:t>
            </a:r>
            <a:endParaRPr lang="fr-FR" dirty="0">
              <a:solidFill>
                <a:srgbClr val="FF0000"/>
              </a:solidFill>
            </a:endParaRPr>
          </a:p>
        </p:txBody>
      </p:sp>
      <p:sp>
        <p:nvSpPr>
          <p:cNvPr id="8" name="Espace réservé du contenu 7"/>
          <p:cNvSpPr>
            <a:spLocks noGrp="1"/>
          </p:cNvSpPr>
          <p:nvPr>
            <p:ph sz="quarter" idx="4"/>
          </p:nvPr>
        </p:nvSpPr>
        <p:spPr>
          <a:xfrm>
            <a:off x="4645025" y="2514600"/>
            <a:ext cx="4041775" cy="3486168"/>
          </a:xfrm>
        </p:spPr>
        <p:txBody>
          <a:bodyPr>
            <a:normAutofit/>
          </a:bodyPr>
          <a:lstStyle/>
          <a:p>
            <a:r>
              <a:rPr lang="fr-FR" dirty="0" smtClean="0"/>
              <a:t>On nourrit le mime</a:t>
            </a:r>
          </a:p>
          <a:p>
            <a:r>
              <a:rPr lang="fr-FR" dirty="0" smtClean="0">
                <a:solidFill>
                  <a:srgbClr val="FF0000"/>
                </a:solidFill>
                <a:sym typeface="Wingdings" pitchFamily="2" charset="2"/>
              </a:rPr>
              <a:t>PLUS arrêt et regard spectateur</a:t>
            </a:r>
          </a:p>
          <a:p>
            <a:r>
              <a:rPr lang="fr-FR" dirty="0" smtClean="0">
                <a:solidFill>
                  <a:srgbClr val="FF0000"/>
                </a:solidFill>
                <a:sym typeface="Wingdings" pitchFamily="2" charset="2"/>
              </a:rPr>
              <a:t>PLUS « maillon faible » dans le groupe et fausse </a:t>
            </a:r>
            <a:r>
              <a:rPr lang="fr-FR" dirty="0" err="1" smtClean="0">
                <a:solidFill>
                  <a:srgbClr val="FF0000"/>
                </a:solidFill>
                <a:sym typeface="Wingdings" pitchFamily="2" charset="2"/>
              </a:rPr>
              <a:t>giffle</a:t>
            </a:r>
            <a:endParaRPr lang="fr-FR" dirty="0" smtClean="0">
              <a:solidFill>
                <a:srgbClr val="FF0000"/>
              </a:solidFill>
              <a:sym typeface="Wingdings" pitchFamily="2" charset="2"/>
            </a:endParaRPr>
          </a:p>
          <a:p>
            <a:endParaRPr lang="fr-FR" dirty="0" smtClean="0">
              <a:sym typeface="Wingdings" pitchFamily="2" charset="2"/>
            </a:endParaRPr>
          </a:p>
          <a:p>
            <a:pPr>
              <a:buNone/>
            </a:pPr>
            <a:endParaRPr lang="fr-FR" dirty="0"/>
          </a:p>
        </p:txBody>
      </p:sp>
      <p:sp>
        <p:nvSpPr>
          <p:cNvPr id="9" name="Espace réservé du pied de page 8"/>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 calcmode="lin" valueType="num">
                                      <p:cBhvr>
                                        <p:cTn id="28" dur="500" fill="hold"/>
                                        <p:tgtEl>
                                          <p:spTgt spid="6">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6">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6">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 calcmode="lin" valueType="num">
                                      <p:cBhvr>
                                        <p:cTn id="35"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37" dur="5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8">
                                            <p:txEl>
                                              <p:pRg st="1" end="1"/>
                                            </p:txEl>
                                          </p:spTgt>
                                        </p:tgtEl>
                                        <p:attrNameLst>
                                          <p:attrName>style.visibility</p:attrName>
                                        </p:attrNameLst>
                                      </p:cBhvr>
                                      <p:to>
                                        <p:strVal val="visible"/>
                                      </p:to>
                                    </p:set>
                                    <p:anim calcmode="lin" valueType="num">
                                      <p:cBhvr>
                                        <p:cTn id="42"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44" dur="500"/>
                                        <p:tgtEl>
                                          <p:spTgt spid="8">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8">
                                            <p:txEl>
                                              <p:pRg st="2" end="2"/>
                                            </p:txEl>
                                          </p:spTgt>
                                        </p:tgtEl>
                                        <p:attrNameLst>
                                          <p:attrName>style.visibility</p:attrName>
                                        </p:attrNameLst>
                                      </p:cBhvr>
                                      <p:to>
                                        <p:strVal val="visible"/>
                                      </p:to>
                                    </p:set>
                                    <p:anim calcmode="lin" valueType="num">
                                      <p:cBhvr>
                                        <p:cTn id="49"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50"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51"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p:txBody>
          <a:bodyPr>
            <a:normAutofit fontScale="90000"/>
          </a:bodyPr>
          <a:lstStyle/>
          <a:p>
            <a:r>
              <a:rPr lang="fr-FR" dirty="0" smtClean="0"/>
              <a:t>Etape 3: renforcer la liaison Mime- Equilibre</a:t>
            </a:r>
            <a:endParaRPr lang="fr-FR" dirty="0"/>
          </a:p>
        </p:txBody>
      </p:sp>
      <p:sp>
        <p:nvSpPr>
          <p:cNvPr id="13" name="Espace réservé du contenu 12"/>
          <p:cNvSpPr>
            <a:spLocks noGrp="1"/>
          </p:cNvSpPr>
          <p:nvPr>
            <p:ph idx="1"/>
          </p:nvPr>
        </p:nvSpPr>
        <p:spPr/>
        <p:txBody>
          <a:bodyPr>
            <a:normAutofit/>
          </a:bodyPr>
          <a:lstStyle/>
          <a:p>
            <a:pPr lvl="0"/>
            <a:r>
              <a:rPr lang="fr-FR" dirty="0" smtClean="0"/>
              <a:t>Fil rouge = rupture ou continuité au moment de l’équilibre</a:t>
            </a:r>
          </a:p>
          <a:p>
            <a:pPr lvl="0"/>
            <a:r>
              <a:rPr lang="fr-FR" dirty="0" smtClean="0"/>
              <a:t>Savoir monter vite et équilibré</a:t>
            </a:r>
          </a:p>
          <a:p>
            <a:pPr lvl="0"/>
            <a:r>
              <a:rPr lang="fr-FR" dirty="0" smtClean="0"/>
              <a:t>Savoir descendre vite et enchainer</a:t>
            </a:r>
            <a:endParaRPr lang="fr-FR" dirty="0"/>
          </a:p>
        </p:txBody>
      </p:sp>
      <p:sp>
        <p:nvSpPr>
          <p:cNvPr id="4" name="Espace réservé du pied de page 3"/>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p:cTn id="7"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 calcmode="lin" valueType="num">
                                      <p:cBhvr>
                                        <p:cTn id="14" dur="500" fill="hold"/>
                                        <p:tgtEl>
                                          <p:spTgt spid="1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 calcmode="lin" valueType="num">
                                      <p:cBhvr>
                                        <p:cTn id="21" dur="500" fill="hold"/>
                                        <p:tgtEl>
                                          <p:spTgt spid="1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Mon intervention</a:t>
            </a:r>
            <a:endParaRPr lang="fr-FR" dirty="0"/>
          </a:p>
        </p:txBody>
      </p:sp>
      <p:sp>
        <p:nvSpPr>
          <p:cNvPr id="3" name="Espace réservé du contenu 2"/>
          <p:cNvSpPr>
            <a:spLocks noGrp="1"/>
          </p:cNvSpPr>
          <p:nvPr>
            <p:ph idx="1"/>
          </p:nvPr>
        </p:nvSpPr>
        <p:spPr/>
        <p:txBody>
          <a:bodyPr/>
          <a:lstStyle/>
          <a:p>
            <a:r>
              <a:rPr lang="fr-FR" dirty="0" smtClean="0"/>
              <a:t>Pratiques usuelles du cirque &amp; raisons du changement</a:t>
            </a:r>
          </a:p>
          <a:p>
            <a:r>
              <a:rPr lang="fr-FR" dirty="0" smtClean="0"/>
              <a:t>L’analyse de la CA niveau 1</a:t>
            </a:r>
          </a:p>
          <a:p>
            <a:r>
              <a:rPr lang="fr-FR" dirty="0" smtClean="0"/>
              <a:t>Options pédagogiques  </a:t>
            </a:r>
          </a:p>
          <a:p>
            <a:r>
              <a:rPr lang="fr-FR" dirty="0" smtClean="0"/>
              <a:t>Choix d’Objets d’enseignement</a:t>
            </a:r>
          </a:p>
          <a:p>
            <a:r>
              <a:rPr lang="fr-FR" dirty="0" smtClean="0"/>
              <a:t>Validation </a:t>
            </a:r>
          </a:p>
          <a:p>
            <a:r>
              <a:rPr lang="fr-FR" dirty="0" smtClean="0"/>
              <a:t>Innovation???</a:t>
            </a:r>
          </a:p>
          <a:p>
            <a:endParaRPr lang="fr-FR" dirty="0"/>
          </a:p>
        </p:txBody>
      </p:sp>
      <p:sp>
        <p:nvSpPr>
          <p:cNvPr id="4" name="Cadre 3"/>
          <p:cNvSpPr/>
          <p:nvPr/>
        </p:nvSpPr>
        <p:spPr>
          <a:xfrm>
            <a:off x="827584" y="3789040"/>
            <a:ext cx="7920880" cy="576064"/>
          </a:xfrm>
          <a:prstGeom prst="frame">
            <a:avLst>
              <a:gd name="adj1" fmla="val 721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Espace réservé du pied de page 4"/>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 critères</a:t>
            </a:r>
            <a:endParaRPr lang="fr-FR" dirty="0"/>
          </a:p>
        </p:txBody>
      </p:sp>
      <p:sp>
        <p:nvSpPr>
          <p:cNvPr id="3" name="Espace réservé du contenu 2"/>
          <p:cNvSpPr>
            <a:spLocks noGrp="1"/>
          </p:cNvSpPr>
          <p:nvPr>
            <p:ph idx="1"/>
          </p:nvPr>
        </p:nvSpPr>
        <p:spPr/>
        <p:txBody>
          <a:bodyPr>
            <a:normAutofit/>
          </a:bodyPr>
          <a:lstStyle/>
          <a:p>
            <a:pPr lvl="0"/>
            <a:r>
              <a:rPr lang="fr-FR" dirty="0" smtClean="0"/>
              <a:t>la gestion de la sécurité, indispensable,</a:t>
            </a:r>
          </a:p>
          <a:p>
            <a:pPr lvl="0"/>
            <a:r>
              <a:rPr lang="fr-FR" dirty="0" smtClean="0"/>
              <a:t>la maîtrise de l’équilibre, permettant de jouer sur la boule ou jongler,</a:t>
            </a:r>
          </a:p>
          <a:p>
            <a:pPr lvl="0"/>
            <a:r>
              <a:rPr lang="fr-FR" dirty="0" smtClean="0"/>
              <a:t>l’articulation entre jeu d’acteur et équilibre, permettant de ne pas mettre de ruptures de rythmes involontaires dans le numéro.</a:t>
            </a:r>
          </a:p>
          <a:p>
            <a:pPr>
              <a:buNone/>
            </a:pPr>
            <a:endParaRPr lang="fr-FR" dirty="0"/>
          </a:p>
        </p:txBody>
      </p:sp>
      <p:sp>
        <p:nvSpPr>
          <p:cNvPr id="4" name="Espace réservé du pied de page 3"/>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indicateurs</a:t>
            </a:r>
            <a:br>
              <a:rPr lang="fr-FR" dirty="0" smtClean="0"/>
            </a:br>
            <a:endParaRPr lang="fr-FR" dirty="0"/>
          </a:p>
        </p:txBody>
      </p:sp>
      <p:sp>
        <p:nvSpPr>
          <p:cNvPr id="3" name="Espace réservé du contenu 2"/>
          <p:cNvSpPr>
            <a:spLocks noGrp="1"/>
          </p:cNvSpPr>
          <p:nvPr>
            <p:ph idx="1"/>
          </p:nvPr>
        </p:nvSpPr>
        <p:spPr/>
        <p:txBody>
          <a:bodyPr/>
          <a:lstStyle/>
          <a:p>
            <a:pPr lvl="0"/>
            <a:r>
              <a:rPr lang="fr-FR" dirty="0" smtClean="0"/>
              <a:t>le TEMPS RELATIF D’ÉQUILIBRE tenu sur la boule (boule quittée par obligation ou par choix),</a:t>
            </a:r>
          </a:p>
          <a:p>
            <a:pPr lvl="0">
              <a:buNone/>
            </a:pPr>
            <a:endParaRPr lang="fr-FR" dirty="0" smtClean="0"/>
          </a:p>
          <a:p>
            <a:pPr lvl="0"/>
            <a:r>
              <a:rPr lang="fr-FR" dirty="0" smtClean="0"/>
              <a:t>la JUSTESSE du jeu collectif (précision du déplacement, synchronisation, regard),</a:t>
            </a:r>
          </a:p>
          <a:p>
            <a:pPr lvl="0">
              <a:buNone/>
            </a:pPr>
            <a:endParaRPr lang="fr-FR" dirty="0" smtClean="0"/>
          </a:p>
          <a:p>
            <a:pPr lvl="0"/>
            <a:r>
              <a:rPr lang="fr-FR" dirty="0" smtClean="0"/>
              <a:t>les RUPTURES DE RYTHMES autour de la boule</a:t>
            </a:r>
          </a:p>
          <a:p>
            <a:endParaRPr lang="fr-FR" dirty="0"/>
          </a:p>
        </p:txBody>
      </p:sp>
      <p:sp>
        <p:nvSpPr>
          <p:cNvPr id="4" name="Cadre 3"/>
          <p:cNvSpPr/>
          <p:nvPr/>
        </p:nvSpPr>
        <p:spPr>
          <a:xfrm>
            <a:off x="611560" y="4581128"/>
            <a:ext cx="7344816" cy="792088"/>
          </a:xfrm>
          <a:prstGeom prst="frame">
            <a:avLst>
              <a:gd name="adj1" fmla="val 349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Espace réservé du pied de page 4"/>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179512" y="548680"/>
          <a:ext cx="8496943" cy="6192686"/>
        </p:xfrm>
        <a:graphic>
          <a:graphicData uri="http://schemas.openxmlformats.org/drawingml/2006/table">
            <a:tbl>
              <a:tblPr/>
              <a:tblGrid>
                <a:gridCol w="893081"/>
                <a:gridCol w="4886566"/>
                <a:gridCol w="2717296"/>
              </a:tblGrid>
              <a:tr h="650407">
                <a:tc>
                  <a:txBody>
                    <a:bodyPr/>
                    <a:lstStyle/>
                    <a:p>
                      <a:pPr>
                        <a:spcAft>
                          <a:spcPts val="0"/>
                        </a:spcAft>
                      </a:pPr>
                      <a:endParaRPr lang="fr-FR" sz="1400" dirty="0">
                        <a:latin typeface="Times New Roman"/>
                        <a:ea typeface="Calibri"/>
                        <a:cs typeface="Times New Roman"/>
                      </a:endParaRPr>
                    </a:p>
                  </a:txBody>
                  <a:tcPr marL="39110" marR="39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1400" dirty="0">
                          <a:latin typeface="Times New Roman"/>
                          <a:ea typeface="Calibri"/>
                          <a:cs typeface="Times New Roman"/>
                        </a:rPr>
                        <a:t>Degré d’acquisition de la compétence</a:t>
                      </a:r>
                      <a:endParaRPr lang="fr-FR" sz="1400" dirty="0">
                        <a:latin typeface="Times"/>
                        <a:ea typeface="Times"/>
                        <a:cs typeface="Times New Roman"/>
                      </a:endParaRPr>
                    </a:p>
                  </a:txBody>
                  <a:tcPr marL="39110" marR="39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latin typeface="Times New Roman"/>
                          <a:ea typeface="Calibri"/>
                          <a:cs typeface="Times New Roman"/>
                        </a:rPr>
                        <a:t>Indicateur= intégration de la prouesse au jeu d’acteur</a:t>
                      </a:r>
                      <a:endParaRPr lang="fr-FR" sz="1400">
                        <a:latin typeface="Times"/>
                        <a:ea typeface="Times"/>
                        <a:cs typeface="Times New Roman"/>
                      </a:endParaRPr>
                    </a:p>
                  </a:txBody>
                  <a:tcPr marL="39110" marR="39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942031">
                <a:tc>
                  <a:txBody>
                    <a:bodyPr/>
                    <a:lstStyle/>
                    <a:p>
                      <a:pPr marL="71755" marR="71755" algn="ctr">
                        <a:spcAft>
                          <a:spcPts val="0"/>
                        </a:spcAft>
                      </a:pPr>
                      <a:r>
                        <a:rPr lang="fr-FR" sz="1400" b="1">
                          <a:latin typeface="Times New Roman"/>
                          <a:ea typeface="Calibri"/>
                          <a:cs typeface="Times New Roman"/>
                        </a:rPr>
                        <a:t>Blanc</a:t>
                      </a:r>
                      <a:endParaRPr lang="fr-FR" sz="1400">
                        <a:latin typeface="Times"/>
                        <a:ea typeface="Times"/>
                        <a:cs typeface="Times New Roman"/>
                      </a:endParaRPr>
                    </a:p>
                  </a:txBody>
                  <a:tcPr marL="39110" marR="3911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1400" dirty="0">
                          <a:latin typeface="Times New Roman"/>
                          <a:ea typeface="Calibri"/>
                          <a:cs typeface="Times New Roman"/>
                        </a:rPr>
                        <a:t>La troupe s’organise en direct avec des équilibres fragiles et de nombreuses ruptures de rythme</a:t>
                      </a:r>
                      <a:endParaRPr lang="fr-FR" sz="1400" dirty="0">
                        <a:latin typeface="Times"/>
                        <a:ea typeface="Times"/>
                        <a:cs typeface="Times New Roman"/>
                      </a:endParaRPr>
                    </a:p>
                    <a:p>
                      <a:pPr>
                        <a:spcAft>
                          <a:spcPts val="0"/>
                        </a:spcAft>
                      </a:pPr>
                      <a:r>
                        <a:rPr lang="fr-FR" sz="1400" i="1" dirty="0">
                          <a:latin typeface="Times New Roman"/>
                          <a:ea typeface="Calibri"/>
                          <a:cs typeface="Times New Roman"/>
                        </a:rPr>
                        <a:t>(les artistes se parlent pour savoir ce qu’ils doivent faire. Les jokers ne sont pas fiables)</a:t>
                      </a:r>
                      <a:endParaRPr lang="fr-FR" sz="1400" dirty="0">
                        <a:latin typeface="Times"/>
                        <a:ea typeface="Times"/>
                        <a:cs typeface="Times New Roman"/>
                      </a:endParaRPr>
                    </a:p>
                  </a:txBody>
                  <a:tcPr marL="39110" marR="39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latin typeface="Times New Roman"/>
                          <a:ea typeface="Calibri"/>
                          <a:cs typeface="Times New Roman"/>
                        </a:rPr>
                        <a:t>-Pas de jeu d’acteur</a:t>
                      </a:r>
                      <a:endParaRPr lang="fr-FR" sz="1400">
                        <a:latin typeface="Times"/>
                        <a:ea typeface="Times"/>
                        <a:cs typeface="Times New Roman"/>
                      </a:endParaRPr>
                    </a:p>
                    <a:p>
                      <a:pPr>
                        <a:spcAft>
                          <a:spcPts val="0"/>
                        </a:spcAft>
                      </a:pPr>
                      <a:r>
                        <a:rPr lang="fr-FR" sz="1400">
                          <a:latin typeface="Times New Roman"/>
                          <a:ea typeface="Calibri"/>
                          <a:cs typeface="Times New Roman"/>
                        </a:rPr>
                        <a:t>-Brouillon d’organisation</a:t>
                      </a:r>
                      <a:endParaRPr lang="fr-FR" sz="1400">
                        <a:latin typeface="Times"/>
                        <a:ea typeface="Times"/>
                        <a:cs typeface="Times New Roman"/>
                      </a:endParaRPr>
                    </a:p>
                  </a:txBody>
                  <a:tcPr marL="39110" marR="39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420896">
                <a:tc>
                  <a:txBody>
                    <a:bodyPr/>
                    <a:lstStyle/>
                    <a:p>
                      <a:pPr marL="71755" marR="71755" algn="ctr">
                        <a:spcAft>
                          <a:spcPts val="0"/>
                        </a:spcAft>
                      </a:pPr>
                      <a:r>
                        <a:rPr lang="fr-FR" sz="1400" b="1">
                          <a:latin typeface="Times New Roman"/>
                          <a:ea typeface="Calibri"/>
                          <a:cs typeface="Times New Roman"/>
                        </a:rPr>
                        <a:t>Jaune</a:t>
                      </a:r>
                      <a:endParaRPr lang="fr-FR" sz="1400">
                        <a:latin typeface="Times"/>
                        <a:ea typeface="Times"/>
                        <a:cs typeface="Times New Roman"/>
                      </a:endParaRPr>
                    </a:p>
                  </a:txBody>
                  <a:tcPr marL="39110" marR="3911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fr-FR" sz="1400" dirty="0">
                          <a:latin typeface="Times New Roman"/>
                          <a:ea typeface="Calibri"/>
                          <a:cs typeface="Times New Roman"/>
                        </a:rPr>
                        <a:t>La troupe </a:t>
                      </a:r>
                      <a:r>
                        <a:rPr lang="fr-FR" sz="1400" b="1" u="sng" dirty="0">
                          <a:latin typeface="Times New Roman"/>
                          <a:ea typeface="Calibri"/>
                          <a:cs typeface="Times New Roman"/>
                        </a:rPr>
                        <a:t>alterne :</a:t>
                      </a:r>
                      <a:endParaRPr lang="fr-FR" sz="1400" dirty="0">
                        <a:latin typeface="Times"/>
                        <a:ea typeface="Times"/>
                        <a:cs typeface="Times New Roman"/>
                      </a:endParaRPr>
                    </a:p>
                    <a:p>
                      <a:pPr marL="342900" lvl="0" indent="-342900">
                        <a:lnSpc>
                          <a:spcPct val="115000"/>
                        </a:lnSpc>
                        <a:spcAft>
                          <a:spcPts val="0"/>
                        </a:spcAft>
                        <a:buFont typeface="Times New Roman"/>
                        <a:buChar char="-"/>
                      </a:pPr>
                      <a:r>
                        <a:rPr lang="fr-FR" sz="1400" dirty="0">
                          <a:latin typeface="Times New Roman"/>
                          <a:ea typeface="Calibri"/>
                          <a:cs typeface="Times New Roman"/>
                        </a:rPr>
                        <a:t>-les déplacements et mimes dans l’espace en suivant un(e) chef et</a:t>
                      </a:r>
                      <a:endParaRPr lang="fr-FR" sz="1400" dirty="0">
                        <a:latin typeface="Calibri"/>
                        <a:ea typeface="Calibri"/>
                        <a:cs typeface="Times New Roman"/>
                      </a:endParaRPr>
                    </a:p>
                    <a:p>
                      <a:pPr marL="342900" lvl="0" indent="-342900">
                        <a:lnSpc>
                          <a:spcPct val="115000"/>
                        </a:lnSpc>
                        <a:spcAft>
                          <a:spcPts val="0"/>
                        </a:spcAft>
                        <a:buFont typeface="Times New Roman"/>
                        <a:buChar char="-"/>
                      </a:pPr>
                      <a:r>
                        <a:rPr lang="fr-FR" sz="1400" dirty="0">
                          <a:latin typeface="Times New Roman"/>
                          <a:ea typeface="Calibri"/>
                          <a:cs typeface="Times New Roman"/>
                        </a:rPr>
                        <a:t>- une montée « laborieuse » sur la boule suivie souvent d’équilibres brefs (on descend parce qu’on risque de tomber)</a:t>
                      </a:r>
                      <a:endParaRPr lang="fr-FR" sz="1400" dirty="0">
                        <a:latin typeface="Calibri"/>
                        <a:ea typeface="Calibri"/>
                        <a:cs typeface="Times New Roman"/>
                      </a:endParaRPr>
                    </a:p>
                  </a:txBody>
                  <a:tcPr marL="39110" marR="39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latin typeface="Times New Roman"/>
                          <a:ea typeface="Calibri"/>
                          <a:cs typeface="Times New Roman"/>
                        </a:rPr>
                        <a:t>La montée sur la boule crée une grosse rupture de rythme dans le jeu d’acteur </a:t>
                      </a:r>
                      <a:endParaRPr lang="fr-FR" sz="1400" dirty="0">
                        <a:latin typeface="Times"/>
                        <a:ea typeface="Times"/>
                        <a:cs typeface="Times New Roman"/>
                      </a:endParaRPr>
                    </a:p>
                  </a:txBody>
                  <a:tcPr marL="39110" marR="39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059784">
                <a:tc>
                  <a:txBody>
                    <a:bodyPr/>
                    <a:lstStyle/>
                    <a:p>
                      <a:pPr marL="71755" marR="71755">
                        <a:spcAft>
                          <a:spcPts val="0"/>
                        </a:spcAft>
                      </a:pPr>
                      <a:r>
                        <a:rPr lang="fr-FR" sz="1400" b="1">
                          <a:latin typeface="Times New Roman"/>
                          <a:ea typeface="Calibri"/>
                          <a:cs typeface="Times New Roman"/>
                        </a:rPr>
                        <a:t>Orange</a:t>
                      </a:r>
                      <a:endParaRPr lang="fr-FR" sz="1400">
                        <a:latin typeface="Times"/>
                        <a:ea typeface="Times"/>
                        <a:cs typeface="Times New Roman"/>
                      </a:endParaRPr>
                    </a:p>
                  </a:txBody>
                  <a:tcPr marL="39110" marR="3911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fr-FR" sz="1400">
                          <a:latin typeface="Times New Roman"/>
                          <a:ea typeface="Calibri"/>
                          <a:cs typeface="Times New Roman"/>
                        </a:rPr>
                        <a:t>La troupe </a:t>
                      </a:r>
                      <a:r>
                        <a:rPr lang="fr-FR" sz="1400" b="1" u="sng">
                          <a:latin typeface="Times New Roman"/>
                          <a:ea typeface="Calibri"/>
                          <a:cs typeface="Times New Roman"/>
                        </a:rPr>
                        <a:t>alterne :</a:t>
                      </a:r>
                      <a:endParaRPr lang="fr-FR" sz="1400">
                        <a:latin typeface="Times"/>
                        <a:ea typeface="Times"/>
                        <a:cs typeface="Times New Roman"/>
                      </a:endParaRPr>
                    </a:p>
                    <a:p>
                      <a:pPr marL="342900" lvl="0" indent="-342900">
                        <a:lnSpc>
                          <a:spcPct val="115000"/>
                        </a:lnSpc>
                        <a:spcAft>
                          <a:spcPts val="0"/>
                        </a:spcAft>
                        <a:buFont typeface="Times New Roman"/>
                        <a:buChar char="-"/>
                      </a:pPr>
                      <a:r>
                        <a:rPr lang="fr-FR" sz="1400">
                          <a:latin typeface="Times New Roman"/>
                          <a:ea typeface="Calibri"/>
                          <a:cs typeface="Times New Roman"/>
                        </a:rPr>
                        <a:t>-les déplacements et mimes </a:t>
                      </a:r>
                      <a:r>
                        <a:rPr lang="fr-FR" sz="1400" b="1">
                          <a:latin typeface="Times New Roman"/>
                          <a:ea typeface="Calibri"/>
                          <a:cs typeface="Times New Roman"/>
                        </a:rPr>
                        <a:t>synchronisés</a:t>
                      </a:r>
                      <a:r>
                        <a:rPr lang="fr-FR" sz="1400">
                          <a:latin typeface="Times New Roman"/>
                          <a:ea typeface="Calibri"/>
                          <a:cs typeface="Times New Roman"/>
                        </a:rPr>
                        <a:t> en suivant un(e) chef et</a:t>
                      </a:r>
                      <a:endParaRPr lang="fr-FR" sz="1400">
                        <a:latin typeface="Calibri"/>
                        <a:ea typeface="Calibri"/>
                        <a:cs typeface="Times New Roman"/>
                      </a:endParaRPr>
                    </a:p>
                    <a:p>
                      <a:pPr marL="342900" lvl="0" indent="-342900">
                        <a:lnSpc>
                          <a:spcPct val="115000"/>
                        </a:lnSpc>
                        <a:spcAft>
                          <a:spcPts val="0"/>
                        </a:spcAft>
                        <a:buFont typeface="Times New Roman"/>
                        <a:buChar char="-"/>
                      </a:pPr>
                      <a:r>
                        <a:rPr lang="fr-FR" sz="1400">
                          <a:latin typeface="Times New Roman"/>
                          <a:ea typeface="Calibri"/>
                          <a:cs typeface="Times New Roman"/>
                        </a:rPr>
                        <a:t>- une montée rapide sur la boule suivie d’une tenue </a:t>
                      </a:r>
                      <a:endParaRPr lang="fr-FR" sz="1400">
                        <a:latin typeface="Calibri"/>
                        <a:ea typeface="Calibri"/>
                        <a:cs typeface="Times New Roman"/>
                      </a:endParaRPr>
                    </a:p>
                  </a:txBody>
                  <a:tcPr marL="39110" marR="39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latin typeface="Times New Roman"/>
                          <a:ea typeface="Calibri"/>
                          <a:cs typeface="Times New Roman"/>
                        </a:rPr>
                        <a:t>La montée et la tenue sur la boule alterne avec le déplacement mimé </a:t>
                      </a:r>
                      <a:endParaRPr lang="fr-FR" sz="1400" dirty="0">
                        <a:latin typeface="Times"/>
                        <a:ea typeface="Times"/>
                        <a:cs typeface="Times New Roman"/>
                      </a:endParaRPr>
                    </a:p>
                  </a:txBody>
                  <a:tcPr marL="39110" marR="39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059784">
                <a:tc>
                  <a:txBody>
                    <a:bodyPr/>
                    <a:lstStyle/>
                    <a:p>
                      <a:pPr marL="71755" marR="71755" algn="ctr">
                        <a:spcAft>
                          <a:spcPts val="0"/>
                        </a:spcAft>
                      </a:pPr>
                      <a:r>
                        <a:rPr lang="fr-FR" sz="1400" b="1">
                          <a:latin typeface="Times New Roman"/>
                          <a:ea typeface="Calibri"/>
                          <a:cs typeface="Times New Roman"/>
                        </a:rPr>
                        <a:t>Vert</a:t>
                      </a:r>
                      <a:endParaRPr lang="fr-FR" sz="1400">
                        <a:latin typeface="Times"/>
                        <a:ea typeface="Times"/>
                        <a:cs typeface="Times New Roman"/>
                      </a:endParaRPr>
                    </a:p>
                  </a:txBody>
                  <a:tcPr marL="39110" marR="3911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spcAft>
                          <a:spcPts val="0"/>
                        </a:spcAft>
                      </a:pPr>
                      <a:r>
                        <a:rPr lang="fr-FR" sz="1400">
                          <a:latin typeface="Times New Roman"/>
                          <a:ea typeface="Calibri"/>
                          <a:cs typeface="Times New Roman"/>
                        </a:rPr>
                        <a:t>La troupe </a:t>
                      </a:r>
                      <a:r>
                        <a:rPr lang="fr-FR" sz="1400" b="1" u="sng">
                          <a:latin typeface="Times New Roman"/>
                          <a:ea typeface="Calibri"/>
                          <a:cs typeface="Times New Roman"/>
                        </a:rPr>
                        <a:t>enchaîne sans arrêt :</a:t>
                      </a:r>
                      <a:endParaRPr lang="fr-FR" sz="1400">
                        <a:latin typeface="Times"/>
                        <a:ea typeface="Times"/>
                        <a:cs typeface="Times New Roman"/>
                      </a:endParaRPr>
                    </a:p>
                    <a:p>
                      <a:pPr marL="342900" lvl="0" indent="-342900">
                        <a:lnSpc>
                          <a:spcPct val="115000"/>
                        </a:lnSpc>
                        <a:spcAft>
                          <a:spcPts val="0"/>
                        </a:spcAft>
                        <a:buFont typeface="Times New Roman"/>
                        <a:buChar char="-"/>
                      </a:pPr>
                      <a:r>
                        <a:rPr lang="fr-FR" sz="1400">
                          <a:latin typeface="Times New Roman"/>
                          <a:ea typeface="Calibri"/>
                          <a:cs typeface="Times New Roman"/>
                        </a:rPr>
                        <a:t>-des déplacements et gestes </a:t>
                      </a:r>
                      <a:r>
                        <a:rPr lang="fr-FR" sz="1400" b="1">
                          <a:latin typeface="Times New Roman"/>
                          <a:ea typeface="Calibri"/>
                          <a:cs typeface="Times New Roman"/>
                        </a:rPr>
                        <a:t>synchronisés</a:t>
                      </a:r>
                      <a:r>
                        <a:rPr lang="fr-FR" sz="1400">
                          <a:latin typeface="Times New Roman"/>
                          <a:ea typeface="Calibri"/>
                          <a:cs typeface="Times New Roman"/>
                        </a:rPr>
                        <a:t> mimant des </a:t>
                      </a:r>
                      <a:r>
                        <a:rPr lang="fr-FR" sz="1400" b="1" u="sng">
                          <a:latin typeface="Times New Roman"/>
                          <a:ea typeface="Calibri"/>
                          <a:cs typeface="Times New Roman"/>
                        </a:rPr>
                        <a:t>personnages </a:t>
                      </a:r>
                      <a:r>
                        <a:rPr lang="fr-FR" sz="1400">
                          <a:latin typeface="Times New Roman"/>
                          <a:ea typeface="Calibri"/>
                          <a:cs typeface="Times New Roman"/>
                        </a:rPr>
                        <a:t>et</a:t>
                      </a:r>
                      <a:endParaRPr lang="fr-FR" sz="1400">
                        <a:latin typeface="Calibri"/>
                        <a:ea typeface="Calibri"/>
                        <a:cs typeface="Times New Roman"/>
                      </a:endParaRPr>
                    </a:p>
                    <a:p>
                      <a:pPr marL="342900" lvl="0" indent="-342900">
                        <a:lnSpc>
                          <a:spcPct val="115000"/>
                        </a:lnSpc>
                        <a:spcAft>
                          <a:spcPts val="0"/>
                        </a:spcAft>
                        <a:buFont typeface="Times New Roman"/>
                        <a:buChar char="-"/>
                      </a:pPr>
                      <a:r>
                        <a:rPr lang="fr-FR" sz="1400">
                          <a:latin typeface="Times New Roman"/>
                          <a:ea typeface="Calibri"/>
                          <a:cs typeface="Times New Roman"/>
                        </a:rPr>
                        <a:t>- une montée rapide sur la boule suivie d’une tenue</a:t>
                      </a:r>
                      <a:endParaRPr lang="fr-FR" sz="1400">
                        <a:latin typeface="Calibri"/>
                        <a:ea typeface="Calibri"/>
                        <a:cs typeface="Times New Roman"/>
                      </a:endParaRPr>
                    </a:p>
                  </a:txBody>
                  <a:tcPr marL="39110" marR="39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latin typeface="Times New Roman"/>
                          <a:ea typeface="Calibri"/>
                          <a:cs typeface="Times New Roman"/>
                        </a:rPr>
                        <a:t>Bon enchaînement moment d’équilibre/personnages synchronisés</a:t>
                      </a:r>
                      <a:endParaRPr lang="fr-FR" sz="1400" dirty="0">
                        <a:latin typeface="Times"/>
                        <a:ea typeface="Times"/>
                        <a:cs typeface="Times New Roman"/>
                      </a:endParaRPr>
                    </a:p>
                  </a:txBody>
                  <a:tcPr marL="39110" marR="39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059784">
                <a:tc>
                  <a:txBody>
                    <a:bodyPr/>
                    <a:lstStyle/>
                    <a:p>
                      <a:pPr marL="71755" marR="71755" algn="ctr">
                        <a:spcAft>
                          <a:spcPts val="0"/>
                        </a:spcAft>
                      </a:pPr>
                      <a:r>
                        <a:rPr lang="fr-FR" sz="1400" b="1">
                          <a:latin typeface="Times New Roman"/>
                          <a:ea typeface="Calibri"/>
                          <a:cs typeface="Times New Roman"/>
                        </a:rPr>
                        <a:t>Bleu</a:t>
                      </a:r>
                      <a:endParaRPr lang="fr-FR" sz="1400">
                        <a:latin typeface="Times"/>
                        <a:ea typeface="Times"/>
                        <a:cs typeface="Times New Roman"/>
                      </a:endParaRPr>
                    </a:p>
                  </a:txBody>
                  <a:tcPr marL="39110" marR="3911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spcAft>
                          <a:spcPts val="0"/>
                        </a:spcAft>
                      </a:pPr>
                      <a:r>
                        <a:rPr lang="fr-FR" sz="1400">
                          <a:latin typeface="Times New Roman"/>
                          <a:ea typeface="Calibri"/>
                          <a:cs typeface="Times New Roman"/>
                        </a:rPr>
                        <a:t>La troupe </a:t>
                      </a:r>
                      <a:r>
                        <a:rPr lang="fr-FR" sz="1400" b="1" u="sng">
                          <a:latin typeface="Times New Roman"/>
                          <a:ea typeface="Calibri"/>
                          <a:cs typeface="Times New Roman"/>
                        </a:rPr>
                        <a:t>coordonne : </a:t>
                      </a:r>
                      <a:endParaRPr lang="fr-FR" sz="1400">
                        <a:latin typeface="Times"/>
                        <a:ea typeface="Times"/>
                        <a:cs typeface="Times New Roman"/>
                      </a:endParaRPr>
                    </a:p>
                    <a:p>
                      <a:pPr marL="342900" lvl="0" indent="-342900">
                        <a:lnSpc>
                          <a:spcPct val="115000"/>
                        </a:lnSpc>
                        <a:spcAft>
                          <a:spcPts val="0"/>
                        </a:spcAft>
                        <a:buFont typeface="Times New Roman"/>
                        <a:buChar char="-"/>
                      </a:pPr>
                      <a:r>
                        <a:rPr lang="fr-FR" sz="1400">
                          <a:latin typeface="Times New Roman"/>
                          <a:ea typeface="Calibri"/>
                          <a:cs typeface="Times New Roman"/>
                        </a:rPr>
                        <a:t>-les gestes mimant les </a:t>
                      </a:r>
                      <a:r>
                        <a:rPr lang="fr-FR" sz="1400" b="1" u="sng">
                          <a:latin typeface="Times New Roman"/>
                          <a:ea typeface="Calibri"/>
                          <a:cs typeface="Times New Roman"/>
                        </a:rPr>
                        <a:t>personnages, y compris sur la boule </a:t>
                      </a:r>
                      <a:r>
                        <a:rPr lang="fr-FR" sz="1400">
                          <a:latin typeface="Times New Roman"/>
                          <a:ea typeface="Calibri"/>
                          <a:cs typeface="Times New Roman"/>
                        </a:rPr>
                        <a:t>et </a:t>
                      </a:r>
                      <a:endParaRPr lang="fr-FR" sz="1400">
                        <a:latin typeface="Calibri"/>
                        <a:ea typeface="Calibri"/>
                        <a:cs typeface="Times New Roman"/>
                      </a:endParaRPr>
                    </a:p>
                    <a:p>
                      <a:pPr marL="342900" lvl="0" indent="-342900">
                        <a:lnSpc>
                          <a:spcPct val="115000"/>
                        </a:lnSpc>
                        <a:spcAft>
                          <a:spcPts val="0"/>
                        </a:spcAft>
                        <a:buFont typeface="Times New Roman"/>
                        <a:buChar char="-"/>
                      </a:pPr>
                      <a:r>
                        <a:rPr lang="fr-FR" sz="1400">
                          <a:latin typeface="Times New Roman"/>
                          <a:ea typeface="Calibri"/>
                          <a:cs typeface="Times New Roman"/>
                        </a:rPr>
                        <a:t>- une montée rapide sur la boule suivie d’une tenue</a:t>
                      </a:r>
                      <a:endParaRPr lang="fr-FR" sz="1400">
                        <a:latin typeface="Calibri"/>
                        <a:ea typeface="Calibri"/>
                        <a:cs typeface="Times New Roman"/>
                      </a:endParaRPr>
                    </a:p>
                  </a:txBody>
                  <a:tcPr marL="39110" marR="391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latin typeface="Times New Roman"/>
                          <a:ea typeface="Calibri"/>
                          <a:cs typeface="Times New Roman"/>
                        </a:rPr>
                        <a:t>L’équilibre sur la boule fait vivre des personnages</a:t>
                      </a:r>
                      <a:endParaRPr lang="fr-FR" sz="1400" dirty="0">
                        <a:latin typeface="Times"/>
                        <a:ea typeface="Times"/>
                        <a:cs typeface="Times New Roman"/>
                      </a:endParaRPr>
                    </a:p>
                  </a:txBody>
                  <a:tcPr marL="39110" marR="39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sp>
        <p:nvSpPr>
          <p:cNvPr id="4" name="Espace réservé du pied de page 3"/>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AutoShape 1"/>
          <p:cNvSpPr>
            <a:spLocks noChangeShapeType="1"/>
          </p:cNvSpPr>
          <p:nvPr/>
        </p:nvSpPr>
        <p:spPr bwMode="auto">
          <a:xfrm>
            <a:off x="500034" y="2928934"/>
            <a:ext cx="0" cy="2225675"/>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32771" name="AutoShape 3"/>
          <p:cNvSpPr>
            <a:spLocks noChangeShapeType="1"/>
          </p:cNvSpPr>
          <p:nvPr/>
        </p:nvSpPr>
        <p:spPr bwMode="auto">
          <a:xfrm>
            <a:off x="2357422" y="785794"/>
            <a:ext cx="4746625" cy="0"/>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32770" name="Text Box 2"/>
          <p:cNvSpPr txBox="1">
            <a:spLocks noChangeArrowheads="1"/>
          </p:cNvSpPr>
          <p:nvPr/>
        </p:nvSpPr>
        <p:spPr bwMode="auto">
          <a:xfrm>
            <a:off x="1500166" y="285728"/>
            <a:ext cx="6858048" cy="428628"/>
          </a:xfrm>
          <a:prstGeom prst="rect">
            <a:avLst/>
          </a:prstGeom>
          <a:solidFill>
            <a:srgbClr val="FFFFFF"/>
          </a:solid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FF0000"/>
                </a:solidFill>
                <a:effectLst/>
                <a:latin typeface="Arial" pitchFamily="34" charset="0"/>
                <a:ea typeface="Times" pitchFamily="18" charset="0"/>
                <a:cs typeface="Times New Roman" pitchFamily="18" charset="0"/>
              </a:rPr>
              <a:t>Observation collective sur les 2 spectacles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2" name="Rectangle 4"/>
          <p:cNvSpPr>
            <a:spLocks noChangeArrowheads="1"/>
          </p:cNvSpPr>
          <p:nvPr/>
        </p:nvSpPr>
        <p:spPr bwMode="auto">
          <a:xfrm>
            <a:off x="785786" y="21429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2774"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Tableau 7"/>
          <p:cNvGraphicFramePr>
            <a:graphicFrameLocks noGrp="1"/>
          </p:cNvGraphicFramePr>
          <p:nvPr/>
        </p:nvGraphicFramePr>
        <p:xfrm>
          <a:off x="755576" y="1124741"/>
          <a:ext cx="7704858" cy="5184580"/>
        </p:xfrm>
        <a:graphic>
          <a:graphicData uri="http://schemas.openxmlformats.org/drawingml/2006/table">
            <a:tbl>
              <a:tblPr/>
              <a:tblGrid>
                <a:gridCol w="1392519"/>
                <a:gridCol w="1139740"/>
                <a:gridCol w="98254"/>
                <a:gridCol w="1117410"/>
                <a:gridCol w="98254"/>
                <a:gridCol w="1116517"/>
                <a:gridCol w="1371082"/>
                <a:gridCol w="1371082"/>
              </a:tblGrid>
              <a:tr h="604028">
                <a:tc>
                  <a:txBody>
                    <a:bodyPr/>
                    <a:lstStyle/>
                    <a:p>
                      <a:pPr algn="ctr">
                        <a:spcAft>
                          <a:spcPts val="0"/>
                        </a:spcAft>
                      </a:pPr>
                      <a:endParaRPr lang="fr-FR" sz="1200" dirty="0">
                        <a:solidFill>
                          <a:srgbClr val="808000"/>
                        </a:solidFill>
                        <a:latin typeface="Times New Roman"/>
                        <a:ea typeface="Times New Roman"/>
                      </a:endParaRPr>
                    </a:p>
                  </a:txBody>
                  <a:tcPr marL="44450" marR="44450" marT="0" marB="0">
                    <a:lnL>
                      <a:noFill/>
                    </a:lnL>
                    <a:lnR w="12700" cap="flat" cmpd="sng" algn="ctr">
                      <a:solidFill>
                        <a:srgbClr val="000000"/>
                      </a:solidFill>
                      <a:prstDash val="solid"/>
                      <a:round/>
                      <a:headEnd type="none" w="med" len="med"/>
                      <a:tailEnd type="none" w="med" len="med"/>
                    </a:lnR>
                    <a:lnT>
                      <a:noFill/>
                    </a:lnT>
                    <a:lnB>
                      <a:noFill/>
                    </a:lnB>
                  </a:tcPr>
                </a:tc>
                <a:tc gridSpan="7">
                  <a:txBody>
                    <a:bodyPr/>
                    <a:lstStyle/>
                    <a:p>
                      <a:pPr algn="ctr">
                        <a:spcAft>
                          <a:spcPts val="0"/>
                        </a:spcAft>
                      </a:pPr>
                      <a:r>
                        <a:rPr lang="fr-FR" sz="1800" b="1" cap="all" dirty="0">
                          <a:solidFill>
                            <a:schemeClr val="tx1"/>
                          </a:solidFill>
                          <a:latin typeface="Times New Roman"/>
                          <a:ea typeface="Times New Roman"/>
                        </a:rPr>
                        <a:t>observation collective du fil rouge : continuité de l’interprétation </a:t>
                      </a:r>
                      <a:endParaRPr lang="fr-FR" sz="1800" dirty="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02015">
                <a:tc>
                  <a:txBody>
                    <a:bodyPr/>
                    <a:lstStyle/>
                    <a:p>
                      <a:pPr algn="ctr">
                        <a:spcAft>
                          <a:spcPts val="0"/>
                        </a:spcAft>
                      </a:pPr>
                      <a:endParaRPr lang="fr-FR" sz="1200">
                        <a:solidFill>
                          <a:srgbClr val="808000"/>
                        </a:solidFill>
                        <a:latin typeface="Times New Roman"/>
                        <a:ea typeface="Times New Roman"/>
                      </a:endParaRPr>
                    </a:p>
                  </a:txBody>
                  <a:tcPr marL="44450" marR="4445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b="1">
                          <a:solidFill>
                            <a:schemeClr val="tx1"/>
                          </a:solidFill>
                          <a:latin typeface="Times New Roman"/>
                          <a:ea typeface="Times New Roman"/>
                        </a:rPr>
                        <a:t>1</a:t>
                      </a:r>
                      <a:endParaRPr lang="fr-FR" sz="120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gridSpan="3">
                  <a:txBody>
                    <a:bodyPr/>
                    <a:lstStyle/>
                    <a:p>
                      <a:pPr algn="ctr">
                        <a:spcAft>
                          <a:spcPts val="0"/>
                        </a:spcAft>
                      </a:pPr>
                      <a:r>
                        <a:rPr lang="fr-FR" sz="1200" b="1">
                          <a:solidFill>
                            <a:schemeClr val="tx1"/>
                          </a:solidFill>
                          <a:latin typeface="Times New Roman"/>
                          <a:ea typeface="Times New Roman"/>
                        </a:rPr>
                        <a:t>2</a:t>
                      </a:r>
                      <a:endParaRPr lang="fr-FR" sz="120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hMerge="1">
                  <a:txBody>
                    <a:bodyPr/>
                    <a:lstStyle/>
                    <a:p>
                      <a:endParaRPr lang="fr-FR"/>
                    </a:p>
                  </a:txBody>
                  <a:tcPr/>
                </a:tc>
                <a:tc hMerge="1">
                  <a:txBody>
                    <a:bodyPr/>
                    <a:lstStyle/>
                    <a:p>
                      <a:endParaRPr lang="fr-FR"/>
                    </a:p>
                  </a:txBody>
                  <a:tcPr/>
                </a:tc>
                <a:tc>
                  <a:txBody>
                    <a:bodyPr/>
                    <a:lstStyle/>
                    <a:p>
                      <a:pPr algn="ctr">
                        <a:spcAft>
                          <a:spcPts val="0"/>
                        </a:spcAft>
                      </a:pPr>
                      <a:r>
                        <a:rPr lang="fr-FR" sz="1200" b="1">
                          <a:solidFill>
                            <a:schemeClr val="tx1"/>
                          </a:solidFill>
                          <a:latin typeface="Times New Roman"/>
                          <a:ea typeface="Times New Roman"/>
                        </a:rPr>
                        <a:t>3</a:t>
                      </a:r>
                      <a:endParaRPr lang="fr-FR" sz="120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fr-FR" sz="1200" b="1">
                          <a:solidFill>
                            <a:schemeClr val="tx1"/>
                          </a:solidFill>
                          <a:latin typeface="Times New Roman"/>
                          <a:ea typeface="Times New Roman"/>
                        </a:rPr>
                        <a:t>4</a:t>
                      </a:r>
                      <a:endParaRPr lang="fr-FR" sz="120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fr-FR" sz="1200" b="1">
                          <a:solidFill>
                            <a:schemeClr val="tx1"/>
                          </a:solidFill>
                          <a:latin typeface="Times New Roman"/>
                          <a:ea typeface="Times New Roman"/>
                        </a:rPr>
                        <a:t>5</a:t>
                      </a:r>
                      <a:endParaRPr lang="fr-FR" sz="120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352350">
                <a:tc>
                  <a:txBody>
                    <a:bodyPr/>
                    <a:lstStyle/>
                    <a:p>
                      <a:pPr algn="ctr">
                        <a:spcAft>
                          <a:spcPts val="0"/>
                        </a:spcAft>
                      </a:pPr>
                      <a:endParaRPr lang="fr-FR" sz="1200">
                        <a:solidFill>
                          <a:srgbClr val="808000"/>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fr-FR" sz="1400" b="1" dirty="0">
                          <a:solidFill>
                            <a:schemeClr val="tx1"/>
                          </a:solidFill>
                          <a:latin typeface="Times New Roman"/>
                          <a:ea typeface="Times New Roman"/>
                        </a:rPr>
                        <a:t>Blanc</a:t>
                      </a:r>
                      <a:endParaRPr lang="fr-FR" sz="1200" dirty="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fr-FR" sz="1400" b="1">
                          <a:solidFill>
                            <a:schemeClr val="tx1"/>
                          </a:solidFill>
                          <a:latin typeface="Times New Roman"/>
                          <a:ea typeface="Times New Roman"/>
                        </a:rPr>
                        <a:t>Jaune</a:t>
                      </a:r>
                      <a:endParaRPr lang="fr-FR" sz="120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hMerge="1">
                  <a:txBody>
                    <a:bodyPr/>
                    <a:lstStyle/>
                    <a:p>
                      <a:endParaRPr lang="fr-FR"/>
                    </a:p>
                  </a:txBody>
                  <a:tcPr/>
                </a:tc>
                <a:tc>
                  <a:txBody>
                    <a:bodyPr/>
                    <a:lstStyle/>
                    <a:p>
                      <a:pPr algn="ctr">
                        <a:spcAft>
                          <a:spcPts val="0"/>
                        </a:spcAft>
                      </a:pPr>
                      <a:r>
                        <a:rPr lang="fr-FR" sz="1400" b="1">
                          <a:solidFill>
                            <a:schemeClr val="tx1"/>
                          </a:solidFill>
                          <a:latin typeface="Times New Roman"/>
                          <a:ea typeface="Times New Roman"/>
                        </a:rPr>
                        <a:t>Orange</a:t>
                      </a:r>
                      <a:endParaRPr lang="fr-FR" sz="120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fr-FR" sz="1400" b="1">
                          <a:solidFill>
                            <a:schemeClr val="tx1"/>
                          </a:solidFill>
                          <a:latin typeface="Times New Roman"/>
                          <a:ea typeface="Times New Roman"/>
                        </a:rPr>
                        <a:t>Vert</a:t>
                      </a:r>
                      <a:endParaRPr lang="fr-FR" sz="120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fr-FR" sz="1400" b="1">
                          <a:solidFill>
                            <a:schemeClr val="tx1"/>
                          </a:solidFill>
                          <a:latin typeface="Times New Roman"/>
                          <a:ea typeface="Times New Roman"/>
                        </a:rPr>
                        <a:t>Bleu</a:t>
                      </a:r>
                      <a:endParaRPr lang="fr-FR" sz="120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1812084">
                <a:tc>
                  <a:txBody>
                    <a:bodyPr/>
                    <a:lstStyle/>
                    <a:p>
                      <a:pPr algn="ctr">
                        <a:spcAft>
                          <a:spcPts val="0"/>
                        </a:spcAft>
                      </a:pPr>
                      <a:endParaRPr lang="fr-FR" sz="1200" dirty="0">
                        <a:solidFill>
                          <a:schemeClr val="tx1"/>
                        </a:solidFill>
                        <a:latin typeface="Times New Roman"/>
                        <a:ea typeface="Times New Roman"/>
                      </a:endParaRPr>
                    </a:p>
                    <a:p>
                      <a:pPr algn="ctr">
                        <a:spcAft>
                          <a:spcPts val="0"/>
                        </a:spcAft>
                      </a:pPr>
                      <a:r>
                        <a:rPr lang="fr-FR" sz="1600" b="1" dirty="0">
                          <a:solidFill>
                            <a:schemeClr val="tx1"/>
                          </a:solidFill>
                          <a:latin typeface="Times New Roman"/>
                          <a:ea typeface="Times New Roman"/>
                        </a:rPr>
                        <a:t>EXPLOIT INDIVIDUEL REALISE à la BOULE </a:t>
                      </a:r>
                      <a:endParaRPr lang="fr-FR" sz="1600" dirty="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fr-FR" sz="1800" i="1" dirty="0">
                          <a:solidFill>
                            <a:schemeClr val="tx1"/>
                          </a:solidFill>
                          <a:latin typeface="Times New Roman"/>
                          <a:ea typeface="Times New Roman"/>
                        </a:rPr>
                        <a:t>Brouillon </a:t>
                      </a:r>
                      <a:r>
                        <a:rPr lang="fr-FR" sz="1800" i="1" dirty="0" smtClean="0">
                          <a:solidFill>
                            <a:schemeClr val="tx1"/>
                          </a:solidFill>
                          <a:latin typeface="Times New Roman"/>
                          <a:ea typeface="Times New Roman"/>
                        </a:rPr>
                        <a:t>d’organisation</a:t>
                      </a:r>
                      <a:endParaRPr lang="fr-FR" sz="1800" dirty="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fr-FR" sz="1800" i="1" dirty="0">
                          <a:solidFill>
                            <a:schemeClr val="tx1"/>
                          </a:solidFill>
                          <a:latin typeface="Times New Roman"/>
                          <a:ea typeface="Times New Roman"/>
                        </a:rPr>
                        <a:t>Grosse Rupture de rythme entre jeu d’acteur et moment d’équilibre </a:t>
                      </a:r>
                      <a:endParaRPr lang="fr-FR" sz="1800" dirty="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a:spcAft>
                          <a:spcPts val="0"/>
                        </a:spcAft>
                      </a:pPr>
                      <a:r>
                        <a:rPr lang="fr-FR" sz="1800" i="1" dirty="0">
                          <a:solidFill>
                            <a:schemeClr val="tx1"/>
                          </a:solidFill>
                          <a:latin typeface="Times New Roman"/>
                          <a:ea typeface="Times New Roman"/>
                        </a:rPr>
                        <a:t>Alternance moments de jeu d’acteur et moments d’équilibre</a:t>
                      </a:r>
                      <a:endParaRPr lang="fr-FR" sz="1800" dirty="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dirty="0">
                          <a:solidFill>
                            <a:schemeClr val="tx1"/>
                          </a:solidFill>
                          <a:latin typeface="Times New Roman"/>
                          <a:ea typeface="Times New Roman"/>
                        </a:rPr>
                        <a:t>Enchaînement Equilibres/</a:t>
                      </a:r>
                    </a:p>
                    <a:p>
                      <a:pPr algn="ctr">
                        <a:spcAft>
                          <a:spcPts val="0"/>
                        </a:spcAft>
                      </a:pPr>
                      <a:r>
                        <a:rPr lang="fr-FR" sz="1800" dirty="0">
                          <a:solidFill>
                            <a:schemeClr val="tx1"/>
                          </a:solidFill>
                          <a:latin typeface="Times New Roman"/>
                          <a:ea typeface="Times New Roman"/>
                        </a:rPr>
                        <a:t>personnages synchronisés sans rupture de rythme</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i="1" dirty="0">
                          <a:solidFill>
                            <a:schemeClr val="tx1"/>
                          </a:solidFill>
                          <a:latin typeface="Times New Roman"/>
                          <a:ea typeface="Times New Roman"/>
                        </a:rPr>
                        <a:t>Intégration des personnages au moment d’équilibre </a:t>
                      </a:r>
                      <a:endParaRPr lang="fr-FR" sz="1800" dirty="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028">
                <a:tc>
                  <a:txBody>
                    <a:bodyPr/>
                    <a:lstStyle/>
                    <a:p>
                      <a:pPr algn="ctr">
                        <a:spcAft>
                          <a:spcPts val="0"/>
                        </a:spcAft>
                      </a:pPr>
                      <a:r>
                        <a:rPr lang="en-GB" sz="1800" b="1" dirty="0">
                          <a:solidFill>
                            <a:schemeClr val="tx1"/>
                          </a:solidFill>
                          <a:latin typeface="Times New Roman"/>
                          <a:ea typeface="Times New Roman"/>
                        </a:rPr>
                        <a:t>Carton Rouge </a:t>
                      </a:r>
                      <a:endParaRPr lang="fr-FR" sz="1800" dirty="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gridSpan="7">
                  <a:txBody>
                    <a:bodyPr/>
                    <a:lstStyle/>
                    <a:p>
                      <a:pPr algn="ctr">
                        <a:spcAft>
                          <a:spcPts val="0"/>
                        </a:spcAft>
                      </a:pPr>
                      <a:r>
                        <a:rPr lang="fr-FR" sz="2000" dirty="0">
                          <a:solidFill>
                            <a:schemeClr val="tx1"/>
                          </a:solidFill>
                          <a:latin typeface="Times New Roman"/>
                          <a:ea typeface="Times New Roman"/>
                        </a:rPr>
                        <a:t>Moins 5 points par mise en danger</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02015">
                <a:tc>
                  <a:txBody>
                    <a:bodyPr/>
                    <a:lstStyle/>
                    <a:p>
                      <a:pPr algn="ctr">
                        <a:spcAft>
                          <a:spcPts val="0"/>
                        </a:spcAft>
                      </a:pPr>
                      <a:r>
                        <a:rPr lang="en-GB" sz="1600" b="1" dirty="0">
                          <a:solidFill>
                            <a:schemeClr val="tx1"/>
                          </a:solidFill>
                          <a:latin typeface="Times New Roman"/>
                          <a:ea typeface="Times New Roman"/>
                        </a:rPr>
                        <a:t>Blanc</a:t>
                      </a:r>
                      <a:endParaRPr lang="fr-FR" sz="1600" dirty="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GB" sz="1800" dirty="0">
                          <a:solidFill>
                            <a:schemeClr val="tx1"/>
                          </a:solidFill>
                          <a:latin typeface="Times New Roman"/>
                          <a:ea typeface="Times New Roman"/>
                        </a:rPr>
                        <a:t>05</a:t>
                      </a:r>
                      <a:endParaRPr lang="fr-FR" sz="1800" dirty="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en-GB" sz="1800">
                          <a:solidFill>
                            <a:schemeClr val="tx1"/>
                          </a:solidFill>
                          <a:latin typeface="Times New Roman"/>
                          <a:ea typeface="Times New Roman"/>
                        </a:rPr>
                        <a:t>08</a:t>
                      </a:r>
                      <a:endParaRPr lang="fr-FR" sz="180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GB" sz="1800">
                          <a:solidFill>
                            <a:schemeClr val="tx1"/>
                          </a:solidFill>
                          <a:latin typeface="Times New Roman"/>
                          <a:ea typeface="Times New Roman"/>
                        </a:rPr>
                        <a:t>11</a:t>
                      </a:r>
                      <a:endParaRPr lang="fr-FR" sz="180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en-GB" sz="1800" dirty="0">
                          <a:solidFill>
                            <a:schemeClr val="tx1"/>
                          </a:solidFill>
                          <a:latin typeface="Times New Roman"/>
                          <a:ea typeface="Times New Roman"/>
                        </a:rPr>
                        <a:t>14</a:t>
                      </a:r>
                      <a:endParaRPr lang="fr-FR" sz="1800" dirty="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solidFill>
                            <a:schemeClr val="tx1"/>
                          </a:solidFill>
                          <a:latin typeface="Times New Roman"/>
                          <a:ea typeface="Times New Roman"/>
                        </a:rPr>
                        <a:t>15</a:t>
                      </a:r>
                      <a:endParaRPr lang="fr-FR" sz="180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015">
                <a:tc>
                  <a:txBody>
                    <a:bodyPr/>
                    <a:lstStyle/>
                    <a:p>
                      <a:pPr algn="ctr">
                        <a:spcAft>
                          <a:spcPts val="0"/>
                        </a:spcAft>
                      </a:pPr>
                      <a:r>
                        <a:rPr lang="en-GB" sz="1600" b="1" dirty="0" err="1">
                          <a:solidFill>
                            <a:schemeClr val="tx1"/>
                          </a:solidFill>
                          <a:latin typeface="Times New Roman"/>
                          <a:ea typeface="Times New Roman"/>
                        </a:rPr>
                        <a:t>Jaune</a:t>
                      </a:r>
                      <a:endParaRPr lang="fr-FR" sz="1600" dirty="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algn="ctr">
                        <a:spcAft>
                          <a:spcPts val="0"/>
                        </a:spcAft>
                      </a:pPr>
                      <a:r>
                        <a:rPr lang="fr-FR" sz="1800">
                          <a:solidFill>
                            <a:schemeClr val="tx1"/>
                          </a:solidFill>
                          <a:latin typeface="Times New Roman"/>
                          <a:ea typeface="Times New Roman"/>
                        </a:rPr>
                        <a:t>06</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1800" dirty="0">
                          <a:solidFill>
                            <a:schemeClr val="tx1"/>
                          </a:solidFill>
                          <a:latin typeface="Times New Roman"/>
                          <a:ea typeface="Times New Roman"/>
                        </a:rPr>
                        <a:t>09</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1800" dirty="0">
                          <a:solidFill>
                            <a:schemeClr val="tx1"/>
                          </a:solidFill>
                          <a:latin typeface="Times New Roman"/>
                          <a:ea typeface="Times New Roman"/>
                        </a:rPr>
                        <a:t>12</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1800" dirty="0">
                          <a:solidFill>
                            <a:schemeClr val="tx1"/>
                          </a:solidFill>
                          <a:latin typeface="Times New Roman"/>
                          <a:ea typeface="Times New Roman"/>
                        </a:rPr>
                        <a:t>15</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a:solidFill>
                            <a:schemeClr val="tx1"/>
                          </a:solidFill>
                          <a:latin typeface="Times New Roman"/>
                          <a:ea typeface="Times New Roman"/>
                        </a:rPr>
                        <a:t>16</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015">
                <a:tc>
                  <a:txBody>
                    <a:bodyPr/>
                    <a:lstStyle/>
                    <a:p>
                      <a:pPr algn="ctr">
                        <a:spcAft>
                          <a:spcPts val="0"/>
                        </a:spcAft>
                      </a:pPr>
                      <a:r>
                        <a:rPr lang="fr-FR" sz="1600" b="1" dirty="0">
                          <a:solidFill>
                            <a:schemeClr val="tx1"/>
                          </a:solidFill>
                          <a:latin typeface="Times New Roman"/>
                          <a:ea typeface="Times New Roman"/>
                        </a:rPr>
                        <a:t>Orange</a:t>
                      </a:r>
                      <a:endParaRPr lang="fr-FR" sz="1600" dirty="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gridSpan="2">
                  <a:txBody>
                    <a:bodyPr/>
                    <a:lstStyle/>
                    <a:p>
                      <a:pPr algn="ctr">
                        <a:spcAft>
                          <a:spcPts val="0"/>
                        </a:spcAft>
                      </a:pPr>
                      <a:r>
                        <a:rPr lang="fr-FR" sz="1800">
                          <a:solidFill>
                            <a:schemeClr val="tx1"/>
                          </a:solidFill>
                          <a:latin typeface="Times New Roman"/>
                          <a:ea typeface="Times New Roman"/>
                        </a:rPr>
                        <a:t>07</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1800" dirty="0">
                          <a:solidFill>
                            <a:schemeClr val="tx1"/>
                          </a:solidFill>
                          <a:latin typeface="Times New Roman"/>
                          <a:ea typeface="Times New Roman"/>
                        </a:rPr>
                        <a:t>10</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1800">
                          <a:solidFill>
                            <a:schemeClr val="tx1"/>
                          </a:solidFill>
                          <a:latin typeface="Times New Roman"/>
                          <a:ea typeface="Times New Roman"/>
                        </a:rPr>
                        <a:t>13</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1800" dirty="0">
                          <a:solidFill>
                            <a:schemeClr val="tx1"/>
                          </a:solidFill>
                          <a:latin typeface="Times New Roman"/>
                          <a:ea typeface="Times New Roman"/>
                        </a:rPr>
                        <a:t>16</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dirty="0">
                          <a:solidFill>
                            <a:schemeClr val="tx1"/>
                          </a:solidFill>
                          <a:latin typeface="Times New Roman"/>
                          <a:ea typeface="Times New Roman"/>
                        </a:rPr>
                        <a:t>17</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015">
                <a:tc>
                  <a:txBody>
                    <a:bodyPr/>
                    <a:lstStyle/>
                    <a:p>
                      <a:pPr algn="ctr">
                        <a:spcAft>
                          <a:spcPts val="0"/>
                        </a:spcAft>
                      </a:pPr>
                      <a:r>
                        <a:rPr lang="fr-FR" sz="1600" b="1" dirty="0">
                          <a:solidFill>
                            <a:schemeClr val="tx1"/>
                          </a:solidFill>
                          <a:latin typeface="Times New Roman"/>
                          <a:ea typeface="Times New Roman"/>
                        </a:rPr>
                        <a:t>Vert</a:t>
                      </a:r>
                      <a:endParaRPr lang="fr-FR" sz="1600" dirty="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2">
                  <a:txBody>
                    <a:bodyPr/>
                    <a:lstStyle/>
                    <a:p>
                      <a:pPr algn="ctr">
                        <a:spcAft>
                          <a:spcPts val="0"/>
                        </a:spcAft>
                      </a:pPr>
                      <a:r>
                        <a:rPr lang="fr-FR" sz="1800">
                          <a:solidFill>
                            <a:schemeClr val="tx1"/>
                          </a:solidFill>
                          <a:latin typeface="Times New Roman"/>
                          <a:ea typeface="Times New Roman"/>
                        </a:rPr>
                        <a:t>08</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1800">
                          <a:solidFill>
                            <a:schemeClr val="tx1"/>
                          </a:solidFill>
                          <a:latin typeface="Times New Roman"/>
                          <a:ea typeface="Times New Roman"/>
                        </a:rPr>
                        <a:t>11</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1800">
                          <a:solidFill>
                            <a:schemeClr val="tx1"/>
                          </a:solidFill>
                          <a:latin typeface="Times New Roman"/>
                          <a:ea typeface="Times New Roman"/>
                        </a:rPr>
                        <a:t>14</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1800">
                          <a:solidFill>
                            <a:schemeClr val="tx1"/>
                          </a:solidFill>
                          <a:latin typeface="Times New Roman"/>
                          <a:ea typeface="Times New Roman"/>
                        </a:rPr>
                        <a:t>17</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dirty="0">
                          <a:solidFill>
                            <a:schemeClr val="tx1"/>
                          </a:solidFill>
                          <a:latin typeface="Times New Roman"/>
                          <a:ea typeface="Times New Roman"/>
                        </a:rPr>
                        <a:t>19</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015">
                <a:tc>
                  <a:txBody>
                    <a:bodyPr/>
                    <a:lstStyle/>
                    <a:p>
                      <a:pPr algn="ctr">
                        <a:spcAft>
                          <a:spcPts val="0"/>
                        </a:spcAft>
                      </a:pPr>
                      <a:r>
                        <a:rPr lang="fr-FR" sz="1600" b="1" dirty="0">
                          <a:solidFill>
                            <a:schemeClr val="tx1"/>
                          </a:solidFill>
                          <a:latin typeface="Times New Roman"/>
                          <a:ea typeface="Times New Roman"/>
                        </a:rPr>
                        <a:t>Bleu </a:t>
                      </a:r>
                      <a:endParaRPr lang="fr-FR" sz="1600" dirty="0">
                        <a:solidFill>
                          <a:schemeClr val="tx1"/>
                        </a:solidFill>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gridSpan="2">
                  <a:txBody>
                    <a:bodyPr/>
                    <a:lstStyle/>
                    <a:p>
                      <a:pPr algn="ctr">
                        <a:spcAft>
                          <a:spcPts val="0"/>
                        </a:spcAft>
                      </a:pPr>
                      <a:r>
                        <a:rPr lang="fr-FR" sz="1800">
                          <a:solidFill>
                            <a:schemeClr val="tx1"/>
                          </a:solidFill>
                          <a:latin typeface="Times New Roman"/>
                          <a:ea typeface="Times New Roman"/>
                        </a:rPr>
                        <a:t>09</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1800">
                          <a:solidFill>
                            <a:schemeClr val="tx1"/>
                          </a:solidFill>
                          <a:latin typeface="Times New Roman"/>
                          <a:ea typeface="Times New Roman"/>
                        </a:rPr>
                        <a:t>12</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1800">
                          <a:solidFill>
                            <a:schemeClr val="tx1"/>
                          </a:solidFill>
                          <a:latin typeface="Times New Roman"/>
                          <a:ea typeface="Times New Roman"/>
                        </a:rPr>
                        <a:t>15</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1800">
                          <a:solidFill>
                            <a:schemeClr val="tx1"/>
                          </a:solidFill>
                          <a:latin typeface="Times New Roman"/>
                          <a:ea typeface="Times New Roman"/>
                        </a:rPr>
                        <a:t>18</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dirty="0">
                          <a:solidFill>
                            <a:schemeClr val="tx1"/>
                          </a:solidFill>
                          <a:latin typeface="Times New Roman"/>
                          <a:ea typeface="Times New Roman"/>
                        </a:rPr>
                        <a:t>20</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Espace réservé du pied de page 8"/>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dirty="0" smtClean="0">
                <a:solidFill>
                  <a:schemeClr val="tx1"/>
                </a:solidFill>
              </a:rPr>
              <a:t>Les raisons du changement </a:t>
            </a:r>
            <a:br>
              <a:rPr lang="fr-FR" dirty="0" smtClean="0">
                <a:solidFill>
                  <a:schemeClr val="tx1"/>
                </a:solidFill>
              </a:rPr>
            </a:br>
            <a:r>
              <a:rPr lang="fr-FR" sz="2200" dirty="0" smtClean="0">
                <a:solidFill>
                  <a:schemeClr val="tx1"/>
                </a:solidFill>
              </a:rPr>
              <a:t>(</a:t>
            </a:r>
            <a:r>
              <a:rPr lang="fr-FR" sz="2700" dirty="0" smtClean="0">
                <a:solidFill>
                  <a:schemeClr val="tx1"/>
                </a:solidFill>
              </a:rPr>
              <a:t>Qu3: Quelles sont les raisons qui vous conduisent à faire les choix que vous présentez ?</a:t>
            </a:r>
            <a:endParaRPr lang="fr-FR" dirty="0">
              <a:solidFill>
                <a:schemeClr val="tx1"/>
              </a:solidFill>
            </a:endParaRPr>
          </a:p>
        </p:txBody>
      </p:sp>
      <p:sp>
        <p:nvSpPr>
          <p:cNvPr id="5" name="Espace réservé du texte 4"/>
          <p:cNvSpPr>
            <a:spLocks noGrp="1"/>
          </p:cNvSpPr>
          <p:nvPr>
            <p:ph type="body" idx="1"/>
          </p:nvPr>
        </p:nvSpPr>
        <p:spPr>
          <a:xfrm>
            <a:off x="467544" y="2060848"/>
            <a:ext cx="4040188" cy="659352"/>
          </a:xfrm>
        </p:spPr>
        <p:txBody>
          <a:bodyPr/>
          <a:lstStyle/>
          <a:p>
            <a:r>
              <a:rPr lang="fr-FR" dirty="0" smtClean="0"/>
              <a:t>Les pratiques usuelles de l’E du Cirque</a:t>
            </a:r>
          </a:p>
          <a:p>
            <a:endParaRPr lang="fr-FR" dirty="0"/>
          </a:p>
        </p:txBody>
      </p:sp>
      <p:sp>
        <p:nvSpPr>
          <p:cNvPr id="6" name="Espace réservé du texte 5"/>
          <p:cNvSpPr>
            <a:spLocks noGrp="1"/>
          </p:cNvSpPr>
          <p:nvPr>
            <p:ph type="body" sz="half" idx="3"/>
          </p:nvPr>
        </p:nvSpPr>
        <p:spPr/>
        <p:txBody>
          <a:bodyPr/>
          <a:lstStyle/>
          <a:p>
            <a:r>
              <a:rPr lang="fr-FR" dirty="0" smtClean="0"/>
              <a:t>Quel changement?</a:t>
            </a:r>
            <a:endParaRPr lang="fr-FR" dirty="0"/>
          </a:p>
        </p:txBody>
      </p:sp>
      <p:sp>
        <p:nvSpPr>
          <p:cNvPr id="3" name="Espace réservé du contenu 2"/>
          <p:cNvSpPr>
            <a:spLocks noGrp="1"/>
          </p:cNvSpPr>
          <p:nvPr>
            <p:ph sz="quarter" idx="2"/>
          </p:nvPr>
        </p:nvSpPr>
        <p:spPr>
          <a:xfrm>
            <a:off x="467544" y="2636912"/>
            <a:ext cx="4040188" cy="4032448"/>
          </a:xfrm>
        </p:spPr>
        <p:txBody>
          <a:bodyPr>
            <a:normAutofit fontScale="55000" lnSpcReduction="20000"/>
          </a:bodyPr>
          <a:lstStyle/>
          <a:p>
            <a:r>
              <a:rPr lang="fr-FR" sz="3200" dirty="0" smtClean="0"/>
              <a:t>Zapping</a:t>
            </a:r>
          </a:p>
          <a:p>
            <a:r>
              <a:rPr lang="fr-FR" sz="3200" dirty="0" smtClean="0"/>
              <a:t>Début de cycle: logique d’atelier: 3mn sur la boule, et encore! </a:t>
            </a:r>
            <a:r>
              <a:rPr lang="fr-FR" sz="3200" dirty="0" smtClean="0">
                <a:sym typeface="Wingdings" pitchFamily="2" charset="2"/>
              </a:rPr>
              <a:t></a:t>
            </a:r>
            <a:r>
              <a:rPr lang="fr-FR" sz="3200" dirty="0" smtClean="0"/>
              <a:t>Fin cycle = composition ouverte et palabres avec risque accru du S3C</a:t>
            </a:r>
          </a:p>
          <a:p>
            <a:r>
              <a:rPr lang="fr-FR" sz="3200" dirty="0" smtClean="0"/>
              <a:t>Banalisation de la mixité avec risque de domination des G (Garcia, 2007)</a:t>
            </a:r>
          </a:p>
          <a:p>
            <a:r>
              <a:rPr lang="fr-FR" sz="3200" dirty="0" smtClean="0"/>
              <a:t>Individualisation des apprentissages</a:t>
            </a:r>
          </a:p>
          <a:p>
            <a:r>
              <a:rPr lang="fr-FR" sz="3200" dirty="0" smtClean="0"/>
              <a:t>Prise de risque moindre (pneus, tapis) ou sécurité aléatoire (on marche entre deux rails, sans parade arrière)</a:t>
            </a:r>
          </a:p>
          <a:p>
            <a:r>
              <a:rPr lang="fr-FR" sz="3200" dirty="0" smtClean="0"/>
              <a:t>Spectateur quasi absent sauf le jour J avec passage devant la classe</a:t>
            </a:r>
          </a:p>
          <a:p>
            <a:r>
              <a:rPr lang="fr-FR" sz="3200" dirty="0" smtClean="0"/>
              <a:t>Composition plus qu’interprétation</a:t>
            </a:r>
          </a:p>
          <a:p>
            <a:r>
              <a:rPr lang="fr-FR" sz="3200" dirty="0" smtClean="0"/>
              <a:t>Numéro long (3mn)</a:t>
            </a:r>
          </a:p>
          <a:p>
            <a:endParaRPr lang="fr-FR" dirty="0"/>
          </a:p>
        </p:txBody>
      </p:sp>
      <p:sp>
        <p:nvSpPr>
          <p:cNvPr id="7" name="Espace réservé du contenu 6"/>
          <p:cNvSpPr>
            <a:spLocks noGrp="1"/>
          </p:cNvSpPr>
          <p:nvPr>
            <p:ph sz="quarter" idx="4"/>
          </p:nvPr>
        </p:nvSpPr>
        <p:spPr/>
        <p:txBody>
          <a:bodyPr>
            <a:normAutofit fontScale="85000" lnSpcReduction="20000"/>
          </a:bodyPr>
          <a:lstStyle/>
          <a:p>
            <a:r>
              <a:rPr lang="fr-FR" dirty="0" smtClean="0"/>
              <a:t>Limitation des OE: un seul engin pour d’équilibre</a:t>
            </a:r>
          </a:p>
          <a:p>
            <a:r>
              <a:rPr lang="fr-FR" dirty="0" smtClean="0"/>
              <a:t>3 à 4H effective sur la boule</a:t>
            </a:r>
          </a:p>
          <a:p>
            <a:r>
              <a:rPr lang="fr-FR" dirty="0" smtClean="0"/>
              <a:t>Une mixité réfléchie avec rotation des rôles obligatoire</a:t>
            </a:r>
          </a:p>
          <a:p>
            <a:r>
              <a:rPr lang="fr-FR" dirty="0" smtClean="0"/>
              <a:t>Une FPS qui s’appuie sur une troupe stable</a:t>
            </a:r>
          </a:p>
          <a:p>
            <a:r>
              <a:rPr lang="fr-FR" dirty="0" smtClean="0"/>
              <a:t>Prise de risque physique et artistique// sécurité active</a:t>
            </a:r>
          </a:p>
          <a:p>
            <a:r>
              <a:rPr lang="fr-FR" dirty="0" smtClean="0"/>
              <a:t>Des spectateurs qui nourrissent de leur retour la FPS</a:t>
            </a:r>
          </a:p>
          <a:p>
            <a:r>
              <a:rPr lang="fr-FR" dirty="0" smtClean="0"/>
              <a:t>Plus  interprétation que composition</a:t>
            </a:r>
          </a:p>
          <a:p>
            <a:r>
              <a:rPr lang="fr-FR" dirty="0" smtClean="0"/>
              <a:t>Numéro court (2 fois 50 secondes)</a:t>
            </a:r>
          </a:p>
          <a:p>
            <a:endParaRPr lang="fr-FR" dirty="0"/>
          </a:p>
        </p:txBody>
      </p:sp>
      <p:sp>
        <p:nvSpPr>
          <p:cNvPr id="8" name="Espace réservé du pied de page 7"/>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p:cTn id="2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p:cTn id="3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4" dur="500"/>
                                        <p:tgtEl>
                                          <p:spTgt spid="3">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p:cTn id="4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51" dur="500"/>
                                        <p:tgtEl>
                                          <p:spTgt spid="3">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 calcmode="lin" valueType="num">
                                      <p:cBhvr>
                                        <p:cTn id="5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8" dur="500"/>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 calcmode="lin" valueType="num">
                                      <p:cBhvr>
                                        <p:cTn id="6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65" dur="500"/>
                                        <p:tgtEl>
                                          <p:spTgt spid="3">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72" dur="500"/>
                                        <p:tgtEl>
                                          <p:spTgt spid="3">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7">
                                            <p:txEl>
                                              <p:pRg st="0" end="0"/>
                                            </p:txEl>
                                          </p:spTgt>
                                        </p:tgtEl>
                                        <p:attrNameLst>
                                          <p:attrName>style.visibility</p:attrName>
                                        </p:attrNameLst>
                                      </p:cBhvr>
                                      <p:to>
                                        <p:strVal val="visible"/>
                                      </p:to>
                                    </p:set>
                                    <p:anim calcmode="lin" valueType="num">
                                      <p:cBhvr>
                                        <p:cTn id="7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7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79" dur="500"/>
                                        <p:tgtEl>
                                          <p:spTgt spid="7">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0" fill="hold" grpId="0" nodeType="clickEffect">
                                  <p:stCondLst>
                                    <p:cond delay="0"/>
                                  </p:stCondLst>
                                  <p:childTnLst>
                                    <p:set>
                                      <p:cBhvr>
                                        <p:cTn id="83" dur="1" fill="hold">
                                          <p:stCondLst>
                                            <p:cond delay="0"/>
                                          </p:stCondLst>
                                        </p:cTn>
                                        <p:tgtEl>
                                          <p:spTgt spid="7">
                                            <p:txEl>
                                              <p:pRg st="1" end="1"/>
                                            </p:txEl>
                                          </p:spTgt>
                                        </p:tgtEl>
                                        <p:attrNameLst>
                                          <p:attrName>style.visibility</p:attrName>
                                        </p:attrNameLst>
                                      </p:cBhvr>
                                      <p:to>
                                        <p:strVal val="visible"/>
                                      </p:to>
                                    </p:set>
                                    <p:anim calcmode="lin" valueType="num">
                                      <p:cBhvr>
                                        <p:cTn id="84"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5"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86" dur="500"/>
                                        <p:tgtEl>
                                          <p:spTgt spid="7">
                                            <p:txEl>
                                              <p:pRg st="1" end="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0" fill="hold" grpId="0" nodeType="clickEffect">
                                  <p:stCondLst>
                                    <p:cond delay="0"/>
                                  </p:stCondLst>
                                  <p:childTnLst>
                                    <p:set>
                                      <p:cBhvr>
                                        <p:cTn id="90" dur="1" fill="hold">
                                          <p:stCondLst>
                                            <p:cond delay="0"/>
                                          </p:stCondLst>
                                        </p:cTn>
                                        <p:tgtEl>
                                          <p:spTgt spid="7">
                                            <p:txEl>
                                              <p:pRg st="2" end="2"/>
                                            </p:txEl>
                                          </p:spTgt>
                                        </p:tgtEl>
                                        <p:attrNameLst>
                                          <p:attrName>style.visibility</p:attrName>
                                        </p:attrNameLst>
                                      </p:cBhvr>
                                      <p:to>
                                        <p:strVal val="visible"/>
                                      </p:to>
                                    </p:set>
                                    <p:anim calcmode="lin" valueType="num">
                                      <p:cBhvr>
                                        <p:cTn id="91"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92"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93" dur="500"/>
                                        <p:tgtEl>
                                          <p:spTgt spid="7">
                                            <p:txEl>
                                              <p:pRg st="2" end="2"/>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0" fill="hold" grpId="0" nodeType="clickEffect">
                                  <p:stCondLst>
                                    <p:cond delay="0"/>
                                  </p:stCondLst>
                                  <p:childTnLst>
                                    <p:set>
                                      <p:cBhvr>
                                        <p:cTn id="97" dur="1" fill="hold">
                                          <p:stCondLst>
                                            <p:cond delay="0"/>
                                          </p:stCondLst>
                                        </p:cTn>
                                        <p:tgtEl>
                                          <p:spTgt spid="7">
                                            <p:txEl>
                                              <p:pRg st="3" end="3"/>
                                            </p:txEl>
                                          </p:spTgt>
                                        </p:tgtEl>
                                        <p:attrNameLst>
                                          <p:attrName>style.visibility</p:attrName>
                                        </p:attrNameLst>
                                      </p:cBhvr>
                                      <p:to>
                                        <p:strVal val="visible"/>
                                      </p:to>
                                    </p:set>
                                    <p:anim calcmode="lin" valueType="num">
                                      <p:cBhvr>
                                        <p:cTn id="98"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99"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100" dur="500"/>
                                        <p:tgtEl>
                                          <p:spTgt spid="7">
                                            <p:txEl>
                                              <p:pRg st="3" end="3"/>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0" fill="hold" grpId="0" nodeType="clickEffect">
                                  <p:stCondLst>
                                    <p:cond delay="0"/>
                                  </p:stCondLst>
                                  <p:childTnLst>
                                    <p:set>
                                      <p:cBhvr>
                                        <p:cTn id="104" dur="1" fill="hold">
                                          <p:stCondLst>
                                            <p:cond delay="0"/>
                                          </p:stCondLst>
                                        </p:cTn>
                                        <p:tgtEl>
                                          <p:spTgt spid="7">
                                            <p:txEl>
                                              <p:pRg st="4" end="4"/>
                                            </p:txEl>
                                          </p:spTgt>
                                        </p:tgtEl>
                                        <p:attrNameLst>
                                          <p:attrName>style.visibility</p:attrName>
                                        </p:attrNameLst>
                                      </p:cBhvr>
                                      <p:to>
                                        <p:strVal val="visible"/>
                                      </p:to>
                                    </p:set>
                                    <p:anim calcmode="lin" valueType="num">
                                      <p:cBhvr>
                                        <p:cTn id="105"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106"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107" dur="500"/>
                                        <p:tgtEl>
                                          <p:spTgt spid="7">
                                            <p:txEl>
                                              <p:pRg st="4" end="4"/>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0" fill="hold" grpId="0" nodeType="clickEffect">
                                  <p:stCondLst>
                                    <p:cond delay="0"/>
                                  </p:stCondLst>
                                  <p:childTnLst>
                                    <p:set>
                                      <p:cBhvr>
                                        <p:cTn id="111" dur="1" fill="hold">
                                          <p:stCondLst>
                                            <p:cond delay="0"/>
                                          </p:stCondLst>
                                        </p:cTn>
                                        <p:tgtEl>
                                          <p:spTgt spid="7">
                                            <p:txEl>
                                              <p:pRg st="5" end="5"/>
                                            </p:txEl>
                                          </p:spTgt>
                                        </p:tgtEl>
                                        <p:attrNameLst>
                                          <p:attrName>style.visibility</p:attrName>
                                        </p:attrNameLst>
                                      </p:cBhvr>
                                      <p:to>
                                        <p:strVal val="visible"/>
                                      </p:to>
                                    </p:set>
                                    <p:anim calcmode="lin" valueType="num">
                                      <p:cBhvr>
                                        <p:cTn id="112"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113" dur="500" fill="hold"/>
                                        <p:tgtEl>
                                          <p:spTgt spid="7">
                                            <p:txEl>
                                              <p:pRg st="5" end="5"/>
                                            </p:txEl>
                                          </p:spTgt>
                                        </p:tgtEl>
                                        <p:attrNameLst>
                                          <p:attrName>ppt_h</p:attrName>
                                        </p:attrNameLst>
                                      </p:cBhvr>
                                      <p:tavLst>
                                        <p:tav tm="0">
                                          <p:val>
                                            <p:fltVal val="0"/>
                                          </p:val>
                                        </p:tav>
                                        <p:tav tm="100000">
                                          <p:val>
                                            <p:strVal val="#ppt_h"/>
                                          </p:val>
                                        </p:tav>
                                      </p:tavLst>
                                    </p:anim>
                                    <p:animEffect transition="in" filter="fade">
                                      <p:cBhvr>
                                        <p:cTn id="114" dur="500"/>
                                        <p:tgtEl>
                                          <p:spTgt spid="7">
                                            <p:txEl>
                                              <p:pRg st="5" end="5"/>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0" fill="hold" grpId="0" nodeType="clickEffect">
                                  <p:stCondLst>
                                    <p:cond delay="0"/>
                                  </p:stCondLst>
                                  <p:childTnLst>
                                    <p:set>
                                      <p:cBhvr>
                                        <p:cTn id="118" dur="1" fill="hold">
                                          <p:stCondLst>
                                            <p:cond delay="0"/>
                                          </p:stCondLst>
                                        </p:cTn>
                                        <p:tgtEl>
                                          <p:spTgt spid="7">
                                            <p:txEl>
                                              <p:pRg st="6" end="6"/>
                                            </p:txEl>
                                          </p:spTgt>
                                        </p:tgtEl>
                                        <p:attrNameLst>
                                          <p:attrName>style.visibility</p:attrName>
                                        </p:attrNameLst>
                                      </p:cBhvr>
                                      <p:to>
                                        <p:strVal val="visible"/>
                                      </p:to>
                                    </p:set>
                                    <p:anim calcmode="lin" valueType="num">
                                      <p:cBhvr>
                                        <p:cTn id="119" dur="500" fill="hold"/>
                                        <p:tgtEl>
                                          <p:spTgt spid="7">
                                            <p:txEl>
                                              <p:pRg st="6" end="6"/>
                                            </p:txEl>
                                          </p:spTgt>
                                        </p:tgtEl>
                                        <p:attrNameLst>
                                          <p:attrName>ppt_w</p:attrName>
                                        </p:attrNameLst>
                                      </p:cBhvr>
                                      <p:tavLst>
                                        <p:tav tm="0">
                                          <p:val>
                                            <p:fltVal val="0"/>
                                          </p:val>
                                        </p:tav>
                                        <p:tav tm="100000">
                                          <p:val>
                                            <p:strVal val="#ppt_w"/>
                                          </p:val>
                                        </p:tav>
                                      </p:tavLst>
                                    </p:anim>
                                    <p:anim calcmode="lin" valueType="num">
                                      <p:cBhvr>
                                        <p:cTn id="120" dur="500" fill="hold"/>
                                        <p:tgtEl>
                                          <p:spTgt spid="7">
                                            <p:txEl>
                                              <p:pRg st="6" end="6"/>
                                            </p:txEl>
                                          </p:spTgt>
                                        </p:tgtEl>
                                        <p:attrNameLst>
                                          <p:attrName>ppt_h</p:attrName>
                                        </p:attrNameLst>
                                      </p:cBhvr>
                                      <p:tavLst>
                                        <p:tav tm="0">
                                          <p:val>
                                            <p:fltVal val="0"/>
                                          </p:val>
                                        </p:tav>
                                        <p:tav tm="100000">
                                          <p:val>
                                            <p:strVal val="#ppt_h"/>
                                          </p:val>
                                        </p:tav>
                                      </p:tavLst>
                                    </p:anim>
                                    <p:animEffect transition="in" filter="fade">
                                      <p:cBhvr>
                                        <p:cTn id="121" dur="500"/>
                                        <p:tgtEl>
                                          <p:spTgt spid="7">
                                            <p:txEl>
                                              <p:pRg st="6" end="6"/>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0" fill="hold" grpId="0" nodeType="clickEffect">
                                  <p:stCondLst>
                                    <p:cond delay="0"/>
                                  </p:stCondLst>
                                  <p:childTnLst>
                                    <p:set>
                                      <p:cBhvr>
                                        <p:cTn id="125" dur="1" fill="hold">
                                          <p:stCondLst>
                                            <p:cond delay="0"/>
                                          </p:stCondLst>
                                        </p:cTn>
                                        <p:tgtEl>
                                          <p:spTgt spid="7">
                                            <p:txEl>
                                              <p:pRg st="7" end="7"/>
                                            </p:txEl>
                                          </p:spTgt>
                                        </p:tgtEl>
                                        <p:attrNameLst>
                                          <p:attrName>style.visibility</p:attrName>
                                        </p:attrNameLst>
                                      </p:cBhvr>
                                      <p:to>
                                        <p:strVal val="visible"/>
                                      </p:to>
                                    </p:set>
                                    <p:anim calcmode="lin" valueType="num">
                                      <p:cBhvr>
                                        <p:cTn id="126" dur="500" fill="hold"/>
                                        <p:tgtEl>
                                          <p:spTgt spid="7">
                                            <p:txEl>
                                              <p:pRg st="7" end="7"/>
                                            </p:txEl>
                                          </p:spTgt>
                                        </p:tgtEl>
                                        <p:attrNameLst>
                                          <p:attrName>ppt_w</p:attrName>
                                        </p:attrNameLst>
                                      </p:cBhvr>
                                      <p:tavLst>
                                        <p:tav tm="0">
                                          <p:val>
                                            <p:fltVal val="0"/>
                                          </p:val>
                                        </p:tav>
                                        <p:tav tm="100000">
                                          <p:val>
                                            <p:strVal val="#ppt_w"/>
                                          </p:val>
                                        </p:tav>
                                      </p:tavLst>
                                    </p:anim>
                                    <p:anim calcmode="lin" valueType="num">
                                      <p:cBhvr>
                                        <p:cTn id="127" dur="500" fill="hold"/>
                                        <p:tgtEl>
                                          <p:spTgt spid="7">
                                            <p:txEl>
                                              <p:pRg st="7" end="7"/>
                                            </p:txEl>
                                          </p:spTgt>
                                        </p:tgtEl>
                                        <p:attrNameLst>
                                          <p:attrName>ppt_h</p:attrName>
                                        </p:attrNameLst>
                                      </p:cBhvr>
                                      <p:tavLst>
                                        <p:tav tm="0">
                                          <p:val>
                                            <p:fltVal val="0"/>
                                          </p:val>
                                        </p:tav>
                                        <p:tav tm="100000">
                                          <p:val>
                                            <p:strVal val="#ppt_h"/>
                                          </p:val>
                                        </p:tav>
                                      </p:tavLst>
                                    </p:anim>
                                    <p:animEffect transition="in" filter="fade">
                                      <p:cBhvr>
                                        <p:cTn id="128"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3" grpId="0" build="p"/>
      <p:bldP spid="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Mon intervention</a:t>
            </a:r>
            <a:endParaRPr lang="fr-FR" dirty="0"/>
          </a:p>
        </p:txBody>
      </p:sp>
      <p:sp>
        <p:nvSpPr>
          <p:cNvPr id="3" name="Espace réservé du contenu 2"/>
          <p:cNvSpPr>
            <a:spLocks noGrp="1"/>
          </p:cNvSpPr>
          <p:nvPr>
            <p:ph idx="1"/>
          </p:nvPr>
        </p:nvSpPr>
        <p:spPr/>
        <p:txBody>
          <a:bodyPr/>
          <a:lstStyle/>
          <a:p>
            <a:r>
              <a:rPr lang="fr-FR" dirty="0" smtClean="0"/>
              <a:t>Pratiques usuelles du cirque &amp; raisons du changement</a:t>
            </a:r>
          </a:p>
          <a:p>
            <a:r>
              <a:rPr lang="fr-FR" dirty="0" smtClean="0"/>
              <a:t>L’analyse de la CA niveau 1</a:t>
            </a:r>
          </a:p>
          <a:p>
            <a:r>
              <a:rPr lang="fr-FR" dirty="0" smtClean="0"/>
              <a:t>Options pédagogiques  </a:t>
            </a:r>
          </a:p>
          <a:p>
            <a:r>
              <a:rPr lang="fr-FR" dirty="0" smtClean="0"/>
              <a:t>Choix d’Objets d’enseignement</a:t>
            </a:r>
          </a:p>
          <a:p>
            <a:r>
              <a:rPr lang="fr-FR" dirty="0" smtClean="0"/>
              <a:t>Validation </a:t>
            </a:r>
          </a:p>
          <a:p>
            <a:r>
              <a:rPr lang="fr-FR" dirty="0" smtClean="0"/>
              <a:t>Innovation???</a:t>
            </a:r>
          </a:p>
          <a:p>
            <a:endParaRPr lang="fr-FR" dirty="0"/>
          </a:p>
        </p:txBody>
      </p:sp>
      <p:sp>
        <p:nvSpPr>
          <p:cNvPr id="4" name="Cadre 3"/>
          <p:cNvSpPr/>
          <p:nvPr/>
        </p:nvSpPr>
        <p:spPr>
          <a:xfrm>
            <a:off x="539552" y="4293096"/>
            <a:ext cx="7920880" cy="576064"/>
          </a:xfrm>
          <a:prstGeom prst="frame">
            <a:avLst>
              <a:gd name="adj1" fmla="val 721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Espace réservé du pied de page 4"/>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smtClean="0"/>
              <a:t>Quelles contraintes de la FPS lui donnent sens  et sollicite prioritairement certaines  ressources  et leur mises en relation</a:t>
            </a:r>
            <a:endParaRPr lang="fr-FR" sz="3200" dirty="0"/>
          </a:p>
        </p:txBody>
      </p:sp>
      <p:sp>
        <p:nvSpPr>
          <p:cNvPr id="3" name="Espace réservé du contenu 2"/>
          <p:cNvSpPr>
            <a:spLocks noGrp="1"/>
          </p:cNvSpPr>
          <p:nvPr>
            <p:ph idx="1"/>
          </p:nvPr>
        </p:nvSpPr>
        <p:spPr/>
        <p:txBody>
          <a:bodyPr/>
          <a:lstStyle/>
          <a:p>
            <a:r>
              <a:rPr lang="fr-FR" dirty="0" smtClean="0"/>
              <a:t>Le scénario qui donne une trame d’écriture </a:t>
            </a:r>
          </a:p>
          <a:p>
            <a:r>
              <a:rPr lang="fr-FR" dirty="0" smtClean="0"/>
              <a:t>les inducteurs du projet expressif (scénario, mime, musique)</a:t>
            </a:r>
          </a:p>
          <a:p>
            <a:r>
              <a:rPr lang="fr-FR" dirty="0" smtClean="0"/>
              <a:t>La gestion risque/ sécurité par le collectif </a:t>
            </a:r>
          </a:p>
          <a:p>
            <a:r>
              <a:rPr lang="fr-FR" dirty="0" smtClean="0"/>
              <a:t>La nécessité de continuité entre exploit et jeu d’acteur</a:t>
            </a:r>
          </a:p>
          <a:p>
            <a:r>
              <a:rPr lang="fr-FR" dirty="0" smtClean="0"/>
              <a:t>L’alternance des rôles </a:t>
            </a:r>
          </a:p>
          <a:p>
            <a:endParaRPr lang="fr-FR" dirty="0" smtClean="0"/>
          </a:p>
          <a:p>
            <a:endParaRPr lang="fr-FR" dirty="0"/>
          </a:p>
        </p:txBody>
      </p:sp>
      <p:sp>
        <p:nvSpPr>
          <p:cNvPr id="4" name="Espace réservé du pied de page 3"/>
          <p:cNvSpPr>
            <a:spLocks noGrp="1"/>
          </p:cNvSpPr>
          <p:nvPr>
            <p:ph type="ftr" sz="quarter" idx="11"/>
          </p:nvPr>
        </p:nvSpPr>
        <p:spPr/>
        <p:txBody>
          <a:bodyPr/>
          <a:lstStyle/>
          <a:p>
            <a:r>
              <a:rPr lang="fr-FR" dirty="0" err="1" smtClean="0"/>
              <a:t>kty</a:t>
            </a:r>
            <a:r>
              <a:rPr lang="fr-FR" dirty="0" smtClean="0"/>
              <a:t> </a:t>
            </a:r>
            <a:r>
              <a:rPr lang="fr-FR" dirty="0" err="1" smtClean="0"/>
              <a:t>Patinet</a:t>
            </a:r>
            <a:r>
              <a:rPr lang="fr-FR" dirty="0" smtClean="0"/>
              <a:t>- 2011</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Mon intervention</a:t>
            </a:r>
            <a:endParaRPr lang="fr-FR" dirty="0"/>
          </a:p>
        </p:txBody>
      </p:sp>
      <p:sp>
        <p:nvSpPr>
          <p:cNvPr id="3" name="Espace réservé du contenu 2"/>
          <p:cNvSpPr>
            <a:spLocks noGrp="1"/>
          </p:cNvSpPr>
          <p:nvPr>
            <p:ph idx="1"/>
          </p:nvPr>
        </p:nvSpPr>
        <p:spPr/>
        <p:txBody>
          <a:bodyPr/>
          <a:lstStyle/>
          <a:p>
            <a:r>
              <a:rPr lang="fr-FR" dirty="0" smtClean="0"/>
              <a:t>Pratiques usuelles du cirque &amp; raisons du changement</a:t>
            </a:r>
          </a:p>
          <a:p>
            <a:r>
              <a:rPr lang="fr-FR" dirty="0" smtClean="0"/>
              <a:t>L’analyse de la CA niveau 1</a:t>
            </a:r>
          </a:p>
          <a:p>
            <a:r>
              <a:rPr lang="fr-FR" dirty="0" smtClean="0"/>
              <a:t>Options pédagogiques  </a:t>
            </a:r>
          </a:p>
          <a:p>
            <a:r>
              <a:rPr lang="fr-FR" dirty="0" smtClean="0"/>
              <a:t>Choix d’Objets d’enseignement</a:t>
            </a:r>
          </a:p>
          <a:p>
            <a:r>
              <a:rPr lang="fr-FR" dirty="0" smtClean="0"/>
              <a:t>Validation </a:t>
            </a:r>
          </a:p>
          <a:p>
            <a:r>
              <a:rPr lang="fr-FR" dirty="0" smtClean="0"/>
              <a:t>Innovation???</a:t>
            </a:r>
          </a:p>
          <a:p>
            <a:endParaRPr lang="fr-FR" dirty="0"/>
          </a:p>
        </p:txBody>
      </p:sp>
      <p:sp>
        <p:nvSpPr>
          <p:cNvPr id="4" name="Cadre 3"/>
          <p:cNvSpPr/>
          <p:nvPr/>
        </p:nvSpPr>
        <p:spPr>
          <a:xfrm>
            <a:off x="755576" y="2348880"/>
            <a:ext cx="4176464" cy="576064"/>
          </a:xfrm>
          <a:prstGeom prst="frame">
            <a:avLst>
              <a:gd name="adj1" fmla="val 721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Espace réservé du pied de page 4"/>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a:bodyPr>
          <a:lstStyle/>
          <a:p>
            <a:r>
              <a:rPr lang="fr-FR" sz="3600" dirty="0"/>
              <a:t>« </a:t>
            </a:r>
            <a:r>
              <a:rPr lang="fr-FR" sz="3600" i="1" dirty="0"/>
              <a:t>Composer et présenter dans un espace orienté un numéro collectif organisé autour d’un thème incorporant à un jeu d’acteur des éléments simples issus d’au moins deux des trois familles. Maîtriser ses émotions et accepter le regard des autres. Observer avec attention et apprécier avec respect les différentes prestations</a:t>
            </a:r>
            <a:r>
              <a:rPr lang="fr-FR" sz="3600" dirty="0"/>
              <a:t> ».</a:t>
            </a:r>
          </a:p>
          <a:p>
            <a:endParaRPr lang="fr-FR" sz="3600" dirty="0"/>
          </a:p>
        </p:txBody>
      </p:sp>
      <p:sp>
        <p:nvSpPr>
          <p:cNvPr id="4" name="Espace réservé du pied de page 3"/>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76672"/>
            <a:ext cx="8229600" cy="938368"/>
          </a:xfrm>
        </p:spPr>
        <p:txBody>
          <a:bodyPr/>
          <a:lstStyle/>
          <a:p>
            <a:r>
              <a:rPr lang="fr-FR" dirty="0" smtClean="0"/>
              <a:t>« </a:t>
            </a:r>
            <a:r>
              <a:rPr lang="fr-FR" b="1" i="1" dirty="0" smtClean="0"/>
              <a:t>composer</a:t>
            </a:r>
            <a:r>
              <a:rPr lang="fr-FR" i="1" dirty="0" smtClean="0"/>
              <a:t> un numéro ...</a:t>
            </a:r>
            <a:endParaRPr lang="fr-FR" dirty="0"/>
          </a:p>
        </p:txBody>
      </p:sp>
      <p:sp>
        <p:nvSpPr>
          <p:cNvPr id="3" name="Espace réservé du contenu 2"/>
          <p:cNvSpPr>
            <a:spLocks noGrp="1"/>
          </p:cNvSpPr>
          <p:nvPr>
            <p:ph idx="1"/>
          </p:nvPr>
        </p:nvSpPr>
        <p:spPr>
          <a:xfrm>
            <a:off x="395536" y="1340768"/>
            <a:ext cx="8229600" cy="1800200"/>
          </a:xfrm>
        </p:spPr>
        <p:txBody>
          <a:bodyPr>
            <a:normAutofit lnSpcReduction="10000"/>
          </a:bodyPr>
          <a:lstStyle/>
          <a:p>
            <a:r>
              <a:rPr lang="fr-FR" dirty="0" smtClean="0"/>
              <a:t>« f</a:t>
            </a:r>
            <a:r>
              <a:rPr lang="fr-FR" i="1" dirty="0" smtClean="0"/>
              <a:t>ormer par assemblage de plusieurs éléments ».</a:t>
            </a:r>
            <a:r>
              <a:rPr lang="fr-FR" dirty="0" smtClean="0"/>
              <a:t> </a:t>
            </a:r>
          </a:p>
          <a:p>
            <a:r>
              <a:rPr lang="fr-FR" dirty="0" smtClean="0"/>
              <a:t>« </a:t>
            </a:r>
            <a:r>
              <a:rPr lang="fr-FR" i="1" dirty="0" smtClean="0"/>
              <a:t>produire une œuvre de l’esprit »</a:t>
            </a:r>
            <a:endParaRPr lang="fr-FR" dirty="0" smtClean="0"/>
          </a:p>
          <a:p>
            <a:r>
              <a:rPr lang="fr-FR" dirty="0" smtClean="0">
                <a:solidFill>
                  <a:srgbClr val="FF0000"/>
                </a:solidFill>
              </a:rPr>
              <a:t>Choix </a:t>
            </a:r>
            <a:r>
              <a:rPr lang="fr-FR" dirty="0" smtClean="0">
                <a:solidFill>
                  <a:srgbClr val="FF0000"/>
                </a:solidFill>
                <a:sym typeface="Wingdings" pitchFamily="2" charset="2"/>
              </a:rPr>
              <a:t></a:t>
            </a:r>
            <a:r>
              <a:rPr lang="fr-FR" dirty="0" smtClean="0">
                <a:solidFill>
                  <a:srgbClr val="FF0000"/>
                </a:solidFill>
              </a:rPr>
              <a:t> guidage très encadré de la composition des élèves en donnant un SCÉNARIO à suivre</a:t>
            </a:r>
            <a:endParaRPr lang="fr-FR" dirty="0">
              <a:solidFill>
                <a:srgbClr val="FF0000"/>
              </a:solidFill>
            </a:endParaRPr>
          </a:p>
        </p:txBody>
      </p:sp>
      <p:sp>
        <p:nvSpPr>
          <p:cNvPr id="4" name="Titre 1"/>
          <p:cNvSpPr txBox="1">
            <a:spLocks/>
          </p:cNvSpPr>
          <p:nvPr/>
        </p:nvSpPr>
        <p:spPr>
          <a:xfrm>
            <a:off x="323528" y="3212976"/>
            <a:ext cx="8229600" cy="854968"/>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5000" noProof="0" dirty="0" smtClean="0">
                <a:solidFill>
                  <a:schemeClr val="tx2"/>
                </a:solidFill>
                <a:latin typeface="+mj-lt"/>
                <a:ea typeface="+mj-ea"/>
                <a:cs typeface="+mj-cs"/>
              </a:rPr>
              <a:t>…</a:t>
            </a:r>
            <a:r>
              <a:rPr kumimoji="0" lang="fr-FR" sz="5000" b="0" i="1" u="none" strike="noStrike" kern="1200" cap="none" spc="0" normalizeH="0" baseline="0" noProof="0" dirty="0" smtClean="0">
                <a:ln>
                  <a:noFill/>
                </a:ln>
                <a:solidFill>
                  <a:schemeClr val="tx2"/>
                </a:solidFill>
                <a:effectLst/>
                <a:uLnTx/>
                <a:uFillTx/>
                <a:latin typeface="+mj-lt"/>
                <a:ea typeface="+mj-ea"/>
                <a:cs typeface="+mj-cs"/>
              </a:rPr>
              <a:t> </a:t>
            </a:r>
            <a:r>
              <a:rPr kumimoji="0" lang="fr-FR" sz="5000" b="1" i="1" u="none" strike="noStrike" kern="1200" cap="none" spc="0" normalizeH="0" baseline="0" noProof="0" dirty="0" smtClean="0">
                <a:ln>
                  <a:noFill/>
                </a:ln>
                <a:solidFill>
                  <a:schemeClr val="tx2"/>
                </a:solidFill>
                <a:effectLst/>
                <a:uLnTx/>
                <a:uFillTx/>
                <a:latin typeface="+mj-lt"/>
                <a:ea typeface="+mj-ea"/>
                <a:cs typeface="+mj-cs"/>
              </a:rPr>
              <a:t>collectif</a:t>
            </a:r>
            <a:r>
              <a:rPr kumimoji="0" lang="fr-FR" sz="5000" b="1" i="0" u="none" strike="noStrike" kern="1200" cap="none" spc="0" normalizeH="0" baseline="0" noProof="0" dirty="0" smtClean="0">
                <a:ln>
                  <a:noFill/>
                </a:ln>
                <a:solidFill>
                  <a:schemeClr val="tx2"/>
                </a:solidFill>
                <a:effectLst/>
                <a:uLnTx/>
                <a:uFillTx/>
                <a:latin typeface="+mj-lt"/>
                <a:ea typeface="+mj-ea"/>
                <a:cs typeface="+mj-cs"/>
              </a:rPr>
              <a:t> ».</a:t>
            </a:r>
            <a:endParaRPr kumimoji="0" lang="fr-FR" sz="5000" b="0" i="0" u="none" strike="noStrike" kern="1200" cap="none" spc="0" normalizeH="0" baseline="0" noProof="0" dirty="0">
              <a:ln>
                <a:noFill/>
              </a:ln>
              <a:solidFill>
                <a:schemeClr val="tx2"/>
              </a:solidFill>
              <a:effectLst/>
              <a:uLnTx/>
              <a:uFillTx/>
              <a:latin typeface="+mj-lt"/>
              <a:ea typeface="+mj-ea"/>
              <a:cs typeface="+mj-cs"/>
            </a:endParaRPr>
          </a:p>
        </p:txBody>
      </p:sp>
      <p:sp>
        <p:nvSpPr>
          <p:cNvPr id="6" name="Espace réservé du contenu 2"/>
          <p:cNvSpPr txBox="1">
            <a:spLocks/>
          </p:cNvSpPr>
          <p:nvPr/>
        </p:nvSpPr>
        <p:spPr>
          <a:xfrm>
            <a:off x="457200" y="4293096"/>
            <a:ext cx="8229600" cy="2031504"/>
          </a:xfrm>
          <a:prstGeom prst="rect">
            <a:avLst/>
          </a:prstGeom>
        </p:spPr>
        <p:txBody>
          <a:bodyPr vert="horz">
            <a:normAutofit lnSpcReduction="1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fr-FR" sz="2600" b="0" i="0" u="none" strike="noStrike" kern="1200" cap="none" spc="0" normalizeH="0" baseline="0" noProof="0" dirty="0" smtClean="0">
                <a:ln>
                  <a:noFill/>
                </a:ln>
                <a:solidFill>
                  <a:srgbClr val="FF0000"/>
                </a:solidFill>
                <a:effectLst/>
                <a:uLnTx/>
                <a:uFillTx/>
                <a:latin typeface="+mn-lt"/>
                <a:ea typeface="+mn-ea"/>
                <a:cs typeface="+mn-cs"/>
              </a:rPr>
              <a:t>Donner du sens à ce collectif: Jouer malgré le déséquilibre possible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Le choix de quatre élèves est un compromis acceptable pour gérer la sécurité à la boule et pouvoir créer un numéro où toutes et tous soient valorisés.</a:t>
            </a:r>
            <a:endParaRPr kumimoji="0" lang="fr-FR"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Espace réservé du pied de page 6"/>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p:cTn id="28"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6">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 calcmode="lin" valueType="num">
                                      <p:cBhvr>
                                        <p:cTn id="35"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3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229600" cy="1143000"/>
          </a:xfrm>
        </p:spPr>
        <p:txBody>
          <a:bodyPr>
            <a:normAutofit fontScale="90000"/>
          </a:bodyPr>
          <a:lstStyle/>
          <a:p>
            <a:r>
              <a:rPr lang="fr-FR" dirty="0" smtClean="0"/>
              <a:t>« </a:t>
            </a:r>
            <a:r>
              <a:rPr lang="fr-FR" b="1" i="1" dirty="0" smtClean="0"/>
              <a:t>autour d’un thème</a:t>
            </a:r>
            <a:r>
              <a:rPr lang="fr-FR" dirty="0" smtClean="0"/>
              <a:t> » </a:t>
            </a:r>
            <a:r>
              <a:rPr lang="fr-FR" b="1" i="1" dirty="0" smtClean="0"/>
              <a:t>« Jeu d’acteur »</a:t>
            </a:r>
            <a:endParaRPr lang="fr-FR" b="1" i="1" dirty="0"/>
          </a:p>
        </p:txBody>
      </p:sp>
      <p:sp>
        <p:nvSpPr>
          <p:cNvPr id="3" name="Espace réservé du contenu 2"/>
          <p:cNvSpPr>
            <a:spLocks noGrp="1"/>
          </p:cNvSpPr>
          <p:nvPr>
            <p:ph idx="1"/>
          </p:nvPr>
        </p:nvSpPr>
        <p:spPr>
          <a:xfrm>
            <a:off x="467544" y="1628800"/>
            <a:ext cx="8229600" cy="2645648"/>
          </a:xfrm>
        </p:spPr>
        <p:txBody>
          <a:bodyPr>
            <a:normAutofit/>
          </a:bodyPr>
          <a:lstStyle/>
          <a:p>
            <a:r>
              <a:rPr lang="fr-FR" sz="2400" dirty="0" smtClean="0"/>
              <a:t>Référence au cirque contemporain</a:t>
            </a:r>
            <a:r>
              <a:rPr lang="fr-FR" sz="2400" dirty="0" smtClean="0">
                <a:sym typeface="Wingdings" pitchFamily="2" charset="2"/>
              </a:rPr>
              <a:t> IMPROVISATION THÉÂTRALE au cœur de la démarche de création</a:t>
            </a:r>
            <a:endParaRPr lang="fr-FR" sz="2400" dirty="0" smtClean="0"/>
          </a:p>
          <a:p>
            <a:r>
              <a:rPr lang="fr-FR" sz="2400" dirty="0" smtClean="0">
                <a:solidFill>
                  <a:srgbClr val="FF0000"/>
                </a:solidFill>
              </a:rPr>
              <a:t>un même thème pour la classe afin de donner et enrichir le vocabulaire propre à ce thème</a:t>
            </a:r>
          </a:p>
          <a:p>
            <a:r>
              <a:rPr lang="fr-FR" sz="2400" dirty="0" smtClean="0">
                <a:solidFill>
                  <a:srgbClr val="FF0000"/>
                </a:solidFill>
              </a:rPr>
              <a:t>mime comme acte fondamental de la création théâtrale</a:t>
            </a:r>
          </a:p>
        </p:txBody>
      </p:sp>
      <p:sp>
        <p:nvSpPr>
          <p:cNvPr id="4" name="Titre 1"/>
          <p:cNvSpPr txBox="1">
            <a:spLocks/>
          </p:cNvSpPr>
          <p:nvPr/>
        </p:nvSpPr>
        <p:spPr>
          <a:xfrm>
            <a:off x="467544" y="3789040"/>
            <a:ext cx="8229600" cy="1143000"/>
          </a:xfrm>
          <a:prstGeom prst="rect">
            <a:avLst/>
          </a:prstGeom>
        </p:spPr>
        <p:txBody>
          <a:bodyPr vert="horz" lIns="0" rIns="0" bIns="0" anchor="b">
            <a:normAutofit fontScale="8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5000" b="1" i="1" u="none" strike="noStrike" kern="1200" cap="none" spc="0" normalizeH="0" baseline="0" noProof="0" dirty="0" smtClean="0">
                <a:ln>
                  <a:noFill/>
                </a:ln>
                <a:solidFill>
                  <a:schemeClr val="tx2"/>
                </a:solidFill>
                <a:effectLst/>
                <a:uLnTx/>
                <a:uFillTx/>
                <a:latin typeface="+mj-lt"/>
                <a:ea typeface="+mj-ea"/>
                <a:cs typeface="+mj-cs"/>
              </a:rPr>
              <a:t>« éléments  simples issus d’au moins 2 des 3 familles » </a:t>
            </a:r>
            <a:endParaRPr kumimoji="0" lang="fr-FR" sz="5000" b="0" i="0" u="none" strike="noStrike" kern="1200" cap="none" spc="0" normalizeH="0" baseline="0" noProof="0" dirty="0">
              <a:ln>
                <a:noFill/>
              </a:ln>
              <a:solidFill>
                <a:schemeClr val="tx2"/>
              </a:solidFill>
              <a:effectLst/>
              <a:uLnTx/>
              <a:uFillTx/>
              <a:latin typeface="+mj-lt"/>
              <a:ea typeface="+mj-ea"/>
              <a:cs typeface="+mj-cs"/>
            </a:endParaRPr>
          </a:p>
        </p:txBody>
      </p:sp>
      <p:sp>
        <p:nvSpPr>
          <p:cNvPr id="5" name="Espace réservé du contenu 2"/>
          <p:cNvSpPr txBox="1">
            <a:spLocks/>
          </p:cNvSpPr>
          <p:nvPr/>
        </p:nvSpPr>
        <p:spPr>
          <a:xfrm>
            <a:off x="611560" y="4941168"/>
            <a:ext cx="8229600" cy="43891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fr-FR" sz="2600" b="0" i="0" u="none" strike="noStrike" kern="1200" cap="none" spc="0" normalizeH="0" baseline="0" noProof="0" dirty="0" smtClean="0">
                <a:ln>
                  <a:noFill/>
                </a:ln>
                <a:solidFill>
                  <a:srgbClr val="FF0000"/>
                </a:solidFill>
                <a:effectLst/>
                <a:uLnTx/>
                <a:uFillTx/>
                <a:latin typeface="+mn-lt"/>
                <a:ea typeface="+mn-ea"/>
                <a:cs typeface="+mn-cs"/>
              </a:rPr>
              <a:t>EXPLOIT  ADAPTÉ au niveau de chacun et EVOLUTIF</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1 famille= boule d’équilibre</a:t>
            </a:r>
            <a:endParaRPr kumimoji="0" lang="fr-FR"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Espace réservé du pied de page 5"/>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p:cTn id="28"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5">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 calcmode="lin" valueType="num">
                                      <p:cBhvr>
                                        <p:cTn id="35"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3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060848"/>
            <a:ext cx="8229600" cy="1143000"/>
          </a:xfrm>
        </p:spPr>
        <p:txBody>
          <a:bodyPr>
            <a:noAutofit/>
          </a:bodyPr>
          <a:lstStyle/>
          <a:p>
            <a:r>
              <a:rPr lang="fr-FR" sz="4000" dirty="0" smtClean="0"/>
              <a:t> « </a:t>
            </a:r>
            <a:r>
              <a:rPr lang="fr-FR" sz="4000" b="1" i="1" dirty="0" smtClean="0"/>
              <a:t>présenter</a:t>
            </a:r>
            <a:r>
              <a:rPr lang="fr-FR" sz="4000" b="1" dirty="0" smtClean="0"/>
              <a:t> </a:t>
            </a:r>
            <a:r>
              <a:rPr lang="fr-FR" sz="4000" dirty="0" smtClean="0"/>
              <a:t>» « </a:t>
            </a:r>
            <a:r>
              <a:rPr lang="fr-FR" sz="4000" b="1" i="1" dirty="0" smtClean="0"/>
              <a:t>observer avec attention et apprécier avec respect les différentes prestations »</a:t>
            </a:r>
            <a:r>
              <a:rPr lang="fr-FR" sz="4000" b="1" dirty="0" smtClean="0"/>
              <a:t>  « </a:t>
            </a:r>
            <a:r>
              <a:rPr lang="fr-FR" sz="4000" b="1" i="1" dirty="0" smtClean="0"/>
              <a:t>maîtriser ses émotions et accepter le regard des autres ».</a:t>
            </a:r>
            <a:endParaRPr lang="fr-FR" sz="4000" dirty="0"/>
          </a:p>
        </p:txBody>
      </p:sp>
      <p:sp>
        <p:nvSpPr>
          <p:cNvPr id="3" name="Espace réservé du contenu 2"/>
          <p:cNvSpPr>
            <a:spLocks noGrp="1"/>
          </p:cNvSpPr>
          <p:nvPr>
            <p:ph idx="1"/>
          </p:nvPr>
        </p:nvSpPr>
        <p:spPr>
          <a:xfrm>
            <a:off x="323528" y="3284984"/>
            <a:ext cx="8229600" cy="4389120"/>
          </a:xfrm>
        </p:spPr>
        <p:txBody>
          <a:bodyPr/>
          <a:lstStyle/>
          <a:p>
            <a:pPr>
              <a:buNone/>
            </a:pPr>
            <a:endParaRPr lang="fr-FR" dirty="0" smtClean="0"/>
          </a:p>
          <a:p>
            <a:r>
              <a:rPr lang="fr-FR" dirty="0" smtClean="0">
                <a:sym typeface="Wingdings" pitchFamily="2" charset="2"/>
              </a:rPr>
              <a:t></a:t>
            </a:r>
            <a:r>
              <a:rPr lang="fr-FR" dirty="0" smtClean="0">
                <a:solidFill>
                  <a:srgbClr val="FF0000"/>
                </a:solidFill>
              </a:rPr>
              <a:t>résoudre la situation complexe du spectacle FREQUEMMENT (émotion, mise en espace, orientation / spectateurs, place du matériel, timing…)</a:t>
            </a:r>
          </a:p>
          <a:p>
            <a:r>
              <a:rPr lang="fr-FR" dirty="0" smtClean="0">
                <a:sym typeface="Wingdings" pitchFamily="2" charset="2"/>
              </a:rPr>
              <a:t></a:t>
            </a:r>
            <a:r>
              <a:rPr lang="fr-FR" dirty="0" smtClean="0"/>
              <a:t>Inclure le regard d’une troupe de spectateurs à la forme de pratique scolaire (FPS). </a:t>
            </a:r>
          </a:p>
          <a:p>
            <a:r>
              <a:rPr lang="fr-FR" dirty="0" smtClean="0">
                <a:sym typeface="Wingdings" pitchFamily="2" charset="2"/>
              </a:rPr>
              <a:t></a:t>
            </a:r>
            <a:r>
              <a:rPr lang="fr-FR" dirty="0" smtClean="0"/>
              <a:t>Des critères simples d’observation permettent d’estimer la prestation d’une autre troupe.</a:t>
            </a:r>
            <a:endParaRPr lang="fr-FR" dirty="0"/>
          </a:p>
        </p:txBody>
      </p:sp>
      <p:sp>
        <p:nvSpPr>
          <p:cNvPr id="4" name="Espace réservé du pied de page 3"/>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4474840" cy="1143000"/>
          </a:xfrm>
        </p:spPr>
        <p:txBody>
          <a:bodyPr>
            <a:normAutofit fontScale="90000"/>
          </a:bodyPr>
          <a:lstStyle/>
          <a:p>
            <a:r>
              <a:rPr lang="fr-FR" dirty="0" smtClean="0"/>
              <a:t>« </a:t>
            </a:r>
            <a:r>
              <a:rPr lang="fr-FR" b="1" i="1" dirty="0" smtClean="0"/>
              <a:t>dans un espace orienté</a:t>
            </a:r>
            <a:r>
              <a:rPr lang="fr-FR" i="1" dirty="0" smtClean="0"/>
              <a:t> ».</a:t>
            </a:r>
            <a:endParaRPr lang="fr-FR" dirty="0"/>
          </a:p>
        </p:txBody>
      </p:sp>
      <p:sp>
        <p:nvSpPr>
          <p:cNvPr id="3" name="Espace réservé du contenu 2"/>
          <p:cNvSpPr>
            <a:spLocks noGrp="1"/>
          </p:cNvSpPr>
          <p:nvPr>
            <p:ph idx="1"/>
          </p:nvPr>
        </p:nvSpPr>
        <p:spPr>
          <a:xfrm>
            <a:off x="428596" y="2996952"/>
            <a:ext cx="4719468" cy="2592288"/>
          </a:xfrm>
        </p:spPr>
        <p:txBody>
          <a:bodyPr/>
          <a:lstStyle/>
          <a:p>
            <a:r>
              <a:rPr lang="fr-FR" dirty="0" smtClean="0">
                <a:solidFill>
                  <a:srgbClr val="FF0000"/>
                </a:solidFill>
              </a:rPr>
              <a:t>L a présence des spectateurs favorise l’orientation</a:t>
            </a:r>
          </a:p>
          <a:p>
            <a:endParaRPr lang="fr-FR" dirty="0"/>
          </a:p>
        </p:txBody>
      </p:sp>
      <p:sp>
        <p:nvSpPr>
          <p:cNvPr id="4" name="ZoneTexte 3"/>
          <p:cNvSpPr txBox="1"/>
          <p:nvPr/>
        </p:nvSpPr>
        <p:spPr>
          <a:xfrm>
            <a:off x="7072330" y="2071678"/>
            <a:ext cx="1714512" cy="1754326"/>
          </a:xfrm>
          <a:prstGeom prst="rect">
            <a:avLst/>
          </a:prstGeom>
          <a:noFill/>
          <a:ln>
            <a:solidFill>
              <a:schemeClr val="tx1"/>
            </a:solidFill>
          </a:ln>
        </p:spPr>
        <p:txBody>
          <a:bodyPr wrap="square" rtlCol="0">
            <a:spAutoFit/>
          </a:bodyPr>
          <a:lstStyle/>
          <a:p>
            <a:endParaRPr lang="fr-FR" dirty="0" smtClean="0"/>
          </a:p>
          <a:p>
            <a:endParaRPr lang="fr-FR" dirty="0"/>
          </a:p>
          <a:p>
            <a:r>
              <a:rPr lang="fr-FR" dirty="0" smtClean="0"/>
              <a:t>Zone d’acteurs</a:t>
            </a:r>
          </a:p>
          <a:p>
            <a:endParaRPr lang="fr-FR" dirty="0" smtClean="0"/>
          </a:p>
          <a:p>
            <a:endParaRPr lang="fr-FR" dirty="0"/>
          </a:p>
          <a:p>
            <a:endParaRPr lang="fr-FR" dirty="0"/>
          </a:p>
        </p:txBody>
      </p:sp>
      <p:sp>
        <p:nvSpPr>
          <p:cNvPr id="5" name="ZoneTexte 4"/>
          <p:cNvSpPr txBox="1"/>
          <p:nvPr/>
        </p:nvSpPr>
        <p:spPr>
          <a:xfrm>
            <a:off x="7143768" y="4286256"/>
            <a:ext cx="1714512" cy="1754326"/>
          </a:xfrm>
          <a:prstGeom prst="rect">
            <a:avLst/>
          </a:prstGeom>
          <a:noFill/>
          <a:ln>
            <a:solidFill>
              <a:schemeClr val="tx1"/>
            </a:solidFill>
          </a:ln>
        </p:spPr>
        <p:txBody>
          <a:bodyPr wrap="square" rtlCol="0">
            <a:spAutoFit/>
          </a:bodyPr>
          <a:lstStyle/>
          <a:p>
            <a:endParaRPr lang="fr-FR" dirty="0" smtClean="0"/>
          </a:p>
          <a:p>
            <a:endParaRPr lang="fr-FR" dirty="0"/>
          </a:p>
          <a:p>
            <a:pPr algn="ctr"/>
            <a:r>
              <a:rPr lang="fr-FR" dirty="0" smtClean="0"/>
              <a:t>Zone Spectateurs</a:t>
            </a:r>
          </a:p>
          <a:p>
            <a:endParaRPr lang="fr-FR" dirty="0"/>
          </a:p>
          <a:p>
            <a:endParaRPr lang="fr-FR" dirty="0"/>
          </a:p>
        </p:txBody>
      </p:sp>
      <p:sp>
        <p:nvSpPr>
          <p:cNvPr id="6" name="Flèche vers le bas 5"/>
          <p:cNvSpPr/>
          <p:nvPr/>
        </p:nvSpPr>
        <p:spPr>
          <a:xfrm>
            <a:off x="7572396" y="3714752"/>
            <a:ext cx="357190" cy="642942"/>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vers le bas 6"/>
          <p:cNvSpPr/>
          <p:nvPr/>
        </p:nvSpPr>
        <p:spPr>
          <a:xfrm rot="10800000">
            <a:off x="8143900" y="3714752"/>
            <a:ext cx="357190" cy="64294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pied de page 7"/>
          <p:cNvSpPr>
            <a:spLocks noGrp="1"/>
          </p:cNvSpPr>
          <p:nvPr>
            <p:ph type="ftr" sz="quarter" idx="11"/>
          </p:nvPr>
        </p:nvSpPr>
        <p:spPr/>
        <p:txBody>
          <a:bodyPr/>
          <a:lstStyle/>
          <a:p>
            <a:r>
              <a:rPr lang="fr-FR" smtClean="0"/>
              <a:t>kty Patinet- 2011</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332</TotalTime>
  <Words>1538</Words>
  <Application>Microsoft Office PowerPoint</Application>
  <PresentationFormat>Affichage à l'écran (4:3)</PresentationFormat>
  <Paragraphs>360</Paragraphs>
  <Slides>31</Slides>
  <Notes>1</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Débit</vt:lpstr>
      <vt:lpstr>   S’équilibrer sur la boule, une Forme de Pratique Scolaire en cirque      CA niveau 1  </vt:lpstr>
      <vt:lpstr>Mon intervention</vt:lpstr>
      <vt:lpstr>Les raisons du changement  (Qu3: Quelles sont les raisons qui vous conduisent à faire les choix que vous présentez ?</vt:lpstr>
      <vt:lpstr>Mon intervention</vt:lpstr>
      <vt:lpstr>Diapositive 5</vt:lpstr>
      <vt:lpstr>« composer un numéro ...</vt:lpstr>
      <vt:lpstr>« autour d’un thème » « Jeu d’acteur »</vt:lpstr>
      <vt:lpstr> « présenter » « observer avec attention et apprécier avec respect les différentes prestations »  « maîtriser ses émotions et accepter le regard des autres ».</vt:lpstr>
      <vt:lpstr>« dans un espace orienté ».</vt:lpstr>
      <vt:lpstr>Mon intervention</vt:lpstr>
      <vt:lpstr>Une FPS qui favorise…</vt:lpstr>
      <vt:lpstr>Mon intervention</vt:lpstr>
      <vt:lpstr>Deux objets d’enseignements</vt:lpstr>
      <vt:lpstr>Mon intervention</vt:lpstr>
      <vt:lpstr>Format pédagogique</vt:lpstr>
      <vt:lpstr>Scénario de la FPS</vt:lpstr>
      <vt:lpstr>Code des figures</vt:lpstr>
      <vt:lpstr>Diapositive 18</vt:lpstr>
      <vt:lpstr>Diapositive 19</vt:lpstr>
      <vt:lpstr>S’équilibrer sur un objet instable en toute sécurité grâce à des partenaires</vt:lpstr>
      <vt:lpstr>Interpréter un thème pour un public en coordonnant jeu d’acteur et prouesse physique </vt:lpstr>
      <vt:lpstr>Etape 1</vt:lpstr>
      <vt:lpstr>Etape 2</vt:lpstr>
      <vt:lpstr>Etape 3: renforcer la liaison Mime- Equilibre</vt:lpstr>
      <vt:lpstr>Mon intervention</vt:lpstr>
      <vt:lpstr>3 critères</vt:lpstr>
      <vt:lpstr>Les indicateurs </vt:lpstr>
      <vt:lpstr>Diapositive 28</vt:lpstr>
      <vt:lpstr>Diapositive 29</vt:lpstr>
      <vt:lpstr>Mon intervention</vt:lpstr>
      <vt:lpstr>Quelles contraintes de la FPS lui donnent sens  et sollicite prioritairement certaines  ressources  et leur mises en relation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Construire la compétence attendue de niveau 1 en cirque en s’équilibrant sur la boule</dc:title>
  <dc:creator>cathy patinet</dc:creator>
  <cp:lastModifiedBy>cathy patinet</cp:lastModifiedBy>
  <cp:revision>25</cp:revision>
  <dcterms:created xsi:type="dcterms:W3CDTF">2011-05-24T20:23:46Z</dcterms:created>
  <dcterms:modified xsi:type="dcterms:W3CDTF">2012-10-11T10:38:18Z</dcterms:modified>
</cp:coreProperties>
</file>